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68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89F07066-971A-B970-87AF-402A19E02328}" name="OUM, Sereydana" initials="SO" userId="S::sereydana.oum@capgemini.com::8c1ed6f3-c294-45ff-be30-a9cf98a3334f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05F9E"/>
    <a:srgbClr val="0058AB"/>
    <a:srgbClr val="0082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24160B0-5D0F-480C-A171-3805FBFA3AAA}" v="2" dt="2026-02-11T10:37:42.967"/>
    <p1510:client id="{7F84BF01-DCAC-49B8-8B94-754118C64524}" v="2" dt="2026-02-10T11:16:27.416"/>
    <p1510:client id="{C1CCB55E-969D-42BB-B298-F4524ABAEC66}" v="139" dt="2026-02-10T17:51:29.18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60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8/10/relationships/authors" Target="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91EC5D-8112-5B41-832B-E6DAD9D6D2E5}" type="datetimeFigureOut">
              <a:rPr lang="en-GB" smtClean="0"/>
              <a:t>11/02/2026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10A1B2-7828-1941-BAAC-F5E7C84FAF23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42794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E7ED49-B24E-243D-7320-D31B0B567D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C22C048-2B69-CC41-EA3D-3C9E7F842C5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3E6193B-968C-932F-BDDC-3EB5FA6F1E8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7F5035-8E7C-96AF-0AF2-30160700872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E211908-87F3-4C4D-B4F2-D11E557DEBF1}" type="slidenum">
              <a: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271180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1" cy="3025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966" b="0" i="0">
                <a:solidFill>
                  <a:schemeClr val="bg1"/>
                </a:solidFill>
                <a:latin typeface="Ubuntu Light"/>
                <a:cs typeface="Ubuntu 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276999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276999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2/11/2026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1" y="6377940"/>
            <a:ext cx="2804160" cy="276999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57370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97476" y="388574"/>
            <a:ext cx="2667915" cy="302519"/>
          </a:xfrm>
          <a:prstGeom prst="rect">
            <a:avLst/>
          </a:prstGeom>
        </p:spPr>
        <p:txBody>
          <a:bodyPr lIns="0" tIns="0" rIns="0" bIns="0"/>
          <a:lstStyle>
            <a:lvl1pPr>
              <a:defRPr sz="1966" b="0" i="0">
                <a:solidFill>
                  <a:schemeClr val="bg1"/>
                </a:solidFill>
                <a:latin typeface="Ubuntu Light"/>
                <a:cs typeface="Ubuntu 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09600" y="1577340"/>
            <a:ext cx="10972800" cy="276999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276999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276999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2/11/2026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1" y="6377940"/>
            <a:ext cx="2804160" cy="276999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491866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97476" y="388574"/>
            <a:ext cx="2667915" cy="302519"/>
          </a:xfrm>
          <a:prstGeom prst="rect">
            <a:avLst/>
          </a:prstGeom>
        </p:spPr>
        <p:txBody>
          <a:bodyPr lIns="0" tIns="0" rIns="0" bIns="0"/>
          <a:lstStyle>
            <a:lvl1pPr>
              <a:defRPr sz="1966" b="0" i="0">
                <a:solidFill>
                  <a:schemeClr val="bg1"/>
                </a:solidFill>
                <a:latin typeface="Ubuntu Light"/>
                <a:cs typeface="Ubuntu 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276999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276999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2/11/2026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>
          <a:xfrm>
            <a:off x="8778241" y="6377940"/>
            <a:ext cx="2804160" cy="276999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1062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97476" y="388574"/>
            <a:ext cx="2667915" cy="302519"/>
          </a:xfrm>
          <a:prstGeom prst="rect">
            <a:avLst/>
          </a:prstGeom>
        </p:spPr>
        <p:txBody>
          <a:bodyPr lIns="0" tIns="0" rIns="0" bIns="0"/>
          <a:lstStyle>
            <a:lvl1pPr>
              <a:defRPr sz="1966" b="0" i="0">
                <a:solidFill>
                  <a:schemeClr val="bg1"/>
                </a:solidFill>
                <a:latin typeface="Ubuntu Light"/>
                <a:cs typeface="Ubuntu 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276999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276999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2/11/2026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>
          <a:xfrm>
            <a:off x="8778241" y="6377940"/>
            <a:ext cx="2804160" cy="276999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554045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276999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276999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2/11/2026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8778241" y="6377940"/>
            <a:ext cx="2804160" cy="276999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766247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82176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276606">
        <a:defRPr>
          <a:latin typeface="+mn-lt"/>
          <a:ea typeface="+mn-ea"/>
          <a:cs typeface="+mn-cs"/>
        </a:defRPr>
      </a:lvl2pPr>
      <a:lvl3pPr marL="553212">
        <a:defRPr>
          <a:latin typeface="+mn-lt"/>
          <a:ea typeface="+mn-ea"/>
          <a:cs typeface="+mn-cs"/>
        </a:defRPr>
      </a:lvl3pPr>
      <a:lvl4pPr marL="829818">
        <a:defRPr>
          <a:latin typeface="+mn-lt"/>
          <a:ea typeface="+mn-ea"/>
          <a:cs typeface="+mn-cs"/>
        </a:defRPr>
      </a:lvl4pPr>
      <a:lvl5pPr marL="1106424">
        <a:defRPr>
          <a:latin typeface="+mn-lt"/>
          <a:ea typeface="+mn-ea"/>
          <a:cs typeface="+mn-cs"/>
        </a:defRPr>
      </a:lvl5pPr>
      <a:lvl6pPr marL="1383030">
        <a:defRPr>
          <a:latin typeface="+mn-lt"/>
          <a:ea typeface="+mn-ea"/>
          <a:cs typeface="+mn-cs"/>
        </a:defRPr>
      </a:lvl6pPr>
      <a:lvl7pPr marL="1659636">
        <a:defRPr>
          <a:latin typeface="+mn-lt"/>
          <a:ea typeface="+mn-ea"/>
          <a:cs typeface="+mn-cs"/>
        </a:defRPr>
      </a:lvl7pPr>
      <a:lvl8pPr marL="1936242">
        <a:defRPr>
          <a:latin typeface="+mn-lt"/>
          <a:ea typeface="+mn-ea"/>
          <a:cs typeface="+mn-cs"/>
        </a:defRPr>
      </a:lvl8pPr>
      <a:lvl9pPr marL="2212848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276606">
        <a:defRPr>
          <a:latin typeface="+mn-lt"/>
          <a:ea typeface="+mn-ea"/>
          <a:cs typeface="+mn-cs"/>
        </a:defRPr>
      </a:lvl2pPr>
      <a:lvl3pPr marL="553212">
        <a:defRPr>
          <a:latin typeface="+mn-lt"/>
          <a:ea typeface="+mn-ea"/>
          <a:cs typeface="+mn-cs"/>
        </a:defRPr>
      </a:lvl3pPr>
      <a:lvl4pPr marL="829818">
        <a:defRPr>
          <a:latin typeface="+mn-lt"/>
          <a:ea typeface="+mn-ea"/>
          <a:cs typeface="+mn-cs"/>
        </a:defRPr>
      </a:lvl4pPr>
      <a:lvl5pPr marL="1106424">
        <a:defRPr>
          <a:latin typeface="+mn-lt"/>
          <a:ea typeface="+mn-ea"/>
          <a:cs typeface="+mn-cs"/>
        </a:defRPr>
      </a:lvl5pPr>
      <a:lvl6pPr marL="1383030">
        <a:defRPr>
          <a:latin typeface="+mn-lt"/>
          <a:ea typeface="+mn-ea"/>
          <a:cs typeface="+mn-cs"/>
        </a:defRPr>
      </a:lvl6pPr>
      <a:lvl7pPr marL="1659636">
        <a:defRPr>
          <a:latin typeface="+mn-lt"/>
          <a:ea typeface="+mn-ea"/>
          <a:cs typeface="+mn-cs"/>
        </a:defRPr>
      </a:lvl7pPr>
      <a:lvl8pPr marL="1936242">
        <a:defRPr>
          <a:latin typeface="+mn-lt"/>
          <a:ea typeface="+mn-ea"/>
          <a:cs typeface="+mn-cs"/>
        </a:defRPr>
      </a:lvl8pPr>
      <a:lvl9pPr marL="2212848">
        <a:defRPr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emf"/><Relationship Id="rId4" Type="http://schemas.openxmlformats.org/officeDocument/2006/relationships/image" Target="../media/image2.png"/><Relationship Id="rId9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E33C35-2F13-ADA3-8DF5-339ED6ED3F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C24564A3-762B-4854-A95C-D541D8A7C25B}"/>
              </a:ext>
            </a:extLst>
          </p:cNvPr>
          <p:cNvSpPr/>
          <p:nvPr/>
        </p:nvSpPr>
        <p:spPr>
          <a:xfrm>
            <a:off x="7635792" y="4371909"/>
            <a:ext cx="2120400" cy="180000"/>
          </a:xfrm>
          <a:prstGeom prst="rect">
            <a:avLst/>
          </a:prstGeom>
          <a:solidFill>
            <a:srgbClr val="0058A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DDEA742-A73E-91E9-63B3-AC2C3A1452AD}"/>
              </a:ext>
            </a:extLst>
          </p:cNvPr>
          <p:cNvSpPr/>
          <p:nvPr/>
        </p:nvSpPr>
        <p:spPr>
          <a:xfrm>
            <a:off x="7635790" y="3623160"/>
            <a:ext cx="3895200" cy="191559"/>
          </a:xfrm>
          <a:prstGeom prst="rect">
            <a:avLst/>
          </a:prstGeom>
          <a:solidFill>
            <a:srgbClr val="0058A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FD5B1E9-5435-F597-04D6-FA2789A08268}"/>
              </a:ext>
            </a:extLst>
          </p:cNvPr>
          <p:cNvSpPr/>
          <p:nvPr/>
        </p:nvSpPr>
        <p:spPr>
          <a:xfrm>
            <a:off x="7635791" y="2897529"/>
            <a:ext cx="2512800" cy="180000"/>
          </a:xfrm>
          <a:prstGeom prst="rect">
            <a:avLst/>
          </a:prstGeom>
          <a:solidFill>
            <a:srgbClr val="00828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 </a:t>
            </a:r>
          </a:p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E4228DC-7B03-167E-F9A0-8BD2ED598DC6}"/>
              </a:ext>
            </a:extLst>
          </p:cNvPr>
          <p:cNvSpPr/>
          <p:nvPr/>
        </p:nvSpPr>
        <p:spPr>
          <a:xfrm>
            <a:off x="7635792" y="2160339"/>
            <a:ext cx="2325600" cy="180000"/>
          </a:xfrm>
          <a:prstGeom prst="rect">
            <a:avLst/>
          </a:prstGeom>
          <a:solidFill>
            <a:srgbClr val="00828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9" name="object 38">
            <a:extLst>
              <a:ext uri="{FF2B5EF4-FFF2-40B4-BE49-F238E27FC236}">
                <a16:creationId xmlns:a16="http://schemas.microsoft.com/office/drawing/2014/main" id="{EFC64ECC-4262-CD9F-7194-2D72549ED433}"/>
              </a:ext>
            </a:extLst>
          </p:cNvPr>
          <p:cNvSpPr/>
          <p:nvPr/>
        </p:nvSpPr>
        <p:spPr>
          <a:xfrm>
            <a:off x="9627359" y="2503994"/>
            <a:ext cx="1182926" cy="254663"/>
          </a:xfrm>
          <a:custGeom>
            <a:avLst/>
            <a:gdLst/>
            <a:ahLst/>
            <a:cxnLst/>
            <a:rect l="l" t="t" r="r" b="b"/>
            <a:pathLst>
              <a:path h="7046595">
                <a:moveTo>
                  <a:pt x="0" y="0"/>
                </a:moveTo>
                <a:lnTo>
                  <a:pt x="0" y="7046424"/>
                </a:lnTo>
              </a:path>
            </a:pathLst>
          </a:custGeom>
          <a:ln w="25400">
            <a:solidFill>
              <a:srgbClr val="9489BD"/>
            </a:solidFill>
            <a:prstDash val="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1" name="object 38">
            <a:extLst>
              <a:ext uri="{FF2B5EF4-FFF2-40B4-BE49-F238E27FC236}">
                <a16:creationId xmlns:a16="http://schemas.microsoft.com/office/drawing/2014/main" id="{4C081C9C-EE01-B708-C630-201485C4B852}"/>
              </a:ext>
            </a:extLst>
          </p:cNvPr>
          <p:cNvSpPr/>
          <p:nvPr/>
        </p:nvSpPr>
        <p:spPr>
          <a:xfrm flipH="1">
            <a:off x="9333193" y="3973163"/>
            <a:ext cx="296937" cy="254663"/>
          </a:xfrm>
          <a:custGeom>
            <a:avLst/>
            <a:gdLst/>
            <a:ahLst/>
            <a:cxnLst/>
            <a:rect l="l" t="t" r="r" b="b"/>
            <a:pathLst>
              <a:path h="7046595">
                <a:moveTo>
                  <a:pt x="0" y="0"/>
                </a:moveTo>
                <a:lnTo>
                  <a:pt x="0" y="7046424"/>
                </a:lnTo>
              </a:path>
            </a:pathLst>
          </a:custGeom>
          <a:ln w="25400">
            <a:solidFill>
              <a:srgbClr val="9489BD"/>
            </a:solidFill>
            <a:prstDash val="dot"/>
          </a:ln>
        </p:spPr>
        <p:txBody>
          <a:bodyPr wrap="square" lIns="0" tIns="0" rIns="0" bIns="0" rtlCol="0"/>
          <a:lstStyle/>
          <a:p>
            <a:endParaRPr b="1">
              <a:latin typeface="Ubuntu" panose="020B0504030602030204" pitchFamily="34" charset="0"/>
            </a:endParaRPr>
          </a:p>
        </p:txBody>
      </p:sp>
      <p:sp>
        <p:nvSpPr>
          <p:cNvPr id="382" name="object 38">
            <a:extLst>
              <a:ext uri="{FF2B5EF4-FFF2-40B4-BE49-F238E27FC236}">
                <a16:creationId xmlns:a16="http://schemas.microsoft.com/office/drawing/2014/main" id="{F12B2C5F-C347-21D7-572C-457D682ACCF0}"/>
              </a:ext>
            </a:extLst>
          </p:cNvPr>
          <p:cNvSpPr/>
          <p:nvPr/>
        </p:nvSpPr>
        <p:spPr>
          <a:xfrm>
            <a:off x="9627359" y="4714919"/>
            <a:ext cx="1182926" cy="314623"/>
          </a:xfrm>
          <a:custGeom>
            <a:avLst/>
            <a:gdLst/>
            <a:ahLst/>
            <a:cxnLst/>
            <a:rect l="l" t="t" r="r" b="b"/>
            <a:pathLst>
              <a:path h="7046595">
                <a:moveTo>
                  <a:pt x="0" y="0"/>
                </a:moveTo>
                <a:lnTo>
                  <a:pt x="0" y="7046424"/>
                </a:lnTo>
              </a:path>
            </a:pathLst>
          </a:custGeom>
          <a:ln w="25400">
            <a:solidFill>
              <a:srgbClr val="9489BD"/>
            </a:solidFill>
            <a:prstDash val="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3" name="object 38">
            <a:extLst>
              <a:ext uri="{FF2B5EF4-FFF2-40B4-BE49-F238E27FC236}">
                <a16:creationId xmlns:a16="http://schemas.microsoft.com/office/drawing/2014/main" id="{C5F659D8-3627-6618-251A-94862B9EB53B}"/>
              </a:ext>
            </a:extLst>
          </p:cNvPr>
          <p:cNvSpPr/>
          <p:nvPr/>
        </p:nvSpPr>
        <p:spPr>
          <a:xfrm>
            <a:off x="9623670" y="5485366"/>
            <a:ext cx="1182926" cy="383833"/>
          </a:xfrm>
          <a:custGeom>
            <a:avLst/>
            <a:gdLst/>
            <a:ahLst/>
            <a:cxnLst/>
            <a:rect l="l" t="t" r="r" b="b"/>
            <a:pathLst>
              <a:path h="7046595">
                <a:moveTo>
                  <a:pt x="0" y="0"/>
                </a:moveTo>
                <a:lnTo>
                  <a:pt x="0" y="7046424"/>
                </a:lnTo>
              </a:path>
            </a:pathLst>
          </a:custGeom>
          <a:ln w="25400">
            <a:solidFill>
              <a:srgbClr val="9489BD"/>
            </a:solidFill>
            <a:prstDash val="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4" name="object 38">
            <a:extLst>
              <a:ext uri="{FF2B5EF4-FFF2-40B4-BE49-F238E27FC236}">
                <a16:creationId xmlns:a16="http://schemas.microsoft.com/office/drawing/2014/main" id="{7A4C0B4D-DBDE-4FB9-E483-5FCA3938FE4E}"/>
              </a:ext>
            </a:extLst>
          </p:cNvPr>
          <p:cNvSpPr/>
          <p:nvPr/>
        </p:nvSpPr>
        <p:spPr>
          <a:xfrm>
            <a:off x="9623667" y="6286265"/>
            <a:ext cx="1182926" cy="157802"/>
          </a:xfrm>
          <a:custGeom>
            <a:avLst/>
            <a:gdLst/>
            <a:ahLst/>
            <a:cxnLst/>
            <a:rect l="l" t="t" r="r" b="b"/>
            <a:pathLst>
              <a:path h="7046595">
                <a:moveTo>
                  <a:pt x="0" y="0"/>
                </a:moveTo>
                <a:lnTo>
                  <a:pt x="0" y="7046424"/>
                </a:lnTo>
              </a:path>
            </a:pathLst>
          </a:custGeom>
          <a:ln w="25400">
            <a:solidFill>
              <a:srgbClr val="9489BD"/>
            </a:solidFill>
            <a:prstDash val="dot"/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20" name="Groupe 119">
            <a:extLst>
              <a:ext uri="{FF2B5EF4-FFF2-40B4-BE49-F238E27FC236}">
                <a16:creationId xmlns:a16="http://schemas.microsoft.com/office/drawing/2014/main" id="{8E5CBA05-CAAC-ED14-7ACF-AB28D231E29A}"/>
              </a:ext>
            </a:extLst>
          </p:cNvPr>
          <p:cNvGrpSpPr/>
          <p:nvPr/>
        </p:nvGrpSpPr>
        <p:grpSpPr>
          <a:xfrm>
            <a:off x="-52520" y="-31021"/>
            <a:ext cx="12297040" cy="1249144"/>
            <a:chOff x="-33588" y="-60927"/>
            <a:chExt cx="12297040" cy="1249144"/>
          </a:xfrm>
        </p:grpSpPr>
        <p:sp>
          <p:nvSpPr>
            <p:cNvPr id="119" name="Rectangle 118">
              <a:extLst>
                <a:ext uri="{FF2B5EF4-FFF2-40B4-BE49-F238E27FC236}">
                  <a16:creationId xmlns:a16="http://schemas.microsoft.com/office/drawing/2014/main" id="{0DAB30A3-93FC-A85B-5E19-C960EE7934FB}"/>
                </a:ext>
              </a:extLst>
            </p:cNvPr>
            <p:cNvSpPr/>
            <p:nvPr/>
          </p:nvSpPr>
          <p:spPr>
            <a:xfrm>
              <a:off x="-33588" y="-60927"/>
              <a:ext cx="12297040" cy="1249144"/>
            </a:xfrm>
            <a:prstGeom prst="rect">
              <a:avLst/>
            </a:prstGeom>
            <a:blipFill dpi="0" rotWithShape="1">
              <a:blip r:embed="rId3"/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5532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89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61" name="Group 37">
              <a:extLst>
                <a:ext uri="{FF2B5EF4-FFF2-40B4-BE49-F238E27FC236}">
                  <a16:creationId xmlns:a16="http://schemas.microsoft.com/office/drawing/2014/main" id="{7C3E7370-8EB9-77F2-4770-3A225F98528C}"/>
                </a:ext>
              </a:extLst>
            </p:cNvPr>
            <p:cNvGrpSpPr/>
            <p:nvPr/>
          </p:nvGrpSpPr>
          <p:grpSpPr>
            <a:xfrm>
              <a:off x="11770322" y="176700"/>
              <a:ext cx="260230" cy="240782"/>
              <a:chOff x="5481638" y="2859088"/>
              <a:chExt cx="1231900" cy="1139825"/>
            </a:xfrm>
            <a:solidFill>
              <a:schemeClr val="bg1"/>
            </a:solidFill>
          </p:grpSpPr>
          <p:sp>
            <p:nvSpPr>
              <p:cNvPr id="112" name="Freeform 320">
                <a:extLst>
                  <a:ext uri="{FF2B5EF4-FFF2-40B4-BE49-F238E27FC236}">
                    <a16:creationId xmlns:a16="http://schemas.microsoft.com/office/drawing/2014/main" id="{335AB26F-7054-A843-C22C-87AF7D4B17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1638" y="2859088"/>
                <a:ext cx="1203325" cy="1041400"/>
              </a:xfrm>
              <a:custGeom>
                <a:avLst/>
                <a:gdLst>
                  <a:gd name="T0" fmla="*/ 229 w 281"/>
                  <a:gd name="T1" fmla="*/ 105 h 243"/>
                  <a:gd name="T2" fmla="*/ 186 w 281"/>
                  <a:gd name="T3" fmla="*/ 141 h 243"/>
                  <a:gd name="T4" fmla="*/ 154 w 281"/>
                  <a:gd name="T5" fmla="*/ 194 h 243"/>
                  <a:gd name="T6" fmla="*/ 112 w 281"/>
                  <a:gd name="T7" fmla="*/ 233 h 243"/>
                  <a:gd name="T8" fmla="*/ 53 w 281"/>
                  <a:gd name="T9" fmla="*/ 236 h 243"/>
                  <a:gd name="T10" fmla="*/ 0 w 281"/>
                  <a:gd name="T11" fmla="*/ 159 h 243"/>
                  <a:gd name="T12" fmla="*/ 153 w 281"/>
                  <a:gd name="T13" fmla="*/ 0 h 243"/>
                  <a:gd name="T14" fmla="*/ 153 w 281"/>
                  <a:gd name="T15" fmla="*/ 0 h 243"/>
                  <a:gd name="T16" fmla="*/ 160 w 281"/>
                  <a:gd name="T17" fmla="*/ 3 h 243"/>
                  <a:gd name="T18" fmla="*/ 237 w 281"/>
                  <a:gd name="T19" fmla="*/ 51 h 243"/>
                  <a:gd name="T20" fmla="*/ 281 w 281"/>
                  <a:gd name="T21" fmla="*/ 118 h 243"/>
                  <a:gd name="T22" fmla="*/ 229 w 281"/>
                  <a:gd name="T23" fmla="*/ 105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81" h="243">
                    <a:moveTo>
                      <a:pt x="229" y="105"/>
                    </a:moveTo>
                    <a:cubicBezTo>
                      <a:pt x="210" y="109"/>
                      <a:pt x="196" y="125"/>
                      <a:pt x="186" y="141"/>
                    </a:cubicBezTo>
                    <a:cubicBezTo>
                      <a:pt x="175" y="159"/>
                      <a:pt x="166" y="177"/>
                      <a:pt x="154" y="194"/>
                    </a:cubicBezTo>
                    <a:cubicBezTo>
                      <a:pt x="143" y="211"/>
                      <a:pt x="130" y="225"/>
                      <a:pt x="112" y="233"/>
                    </a:cubicBezTo>
                    <a:cubicBezTo>
                      <a:pt x="93" y="242"/>
                      <a:pt x="72" y="243"/>
                      <a:pt x="53" y="236"/>
                    </a:cubicBezTo>
                    <a:cubicBezTo>
                      <a:pt x="21" y="224"/>
                      <a:pt x="0" y="192"/>
                      <a:pt x="0" y="159"/>
                    </a:cubicBezTo>
                    <a:cubicBezTo>
                      <a:pt x="0" y="72"/>
                      <a:pt x="119" y="42"/>
                      <a:pt x="153" y="0"/>
                    </a:cubicBezTo>
                    <a:cubicBezTo>
                      <a:pt x="153" y="0"/>
                      <a:pt x="153" y="0"/>
                      <a:pt x="153" y="0"/>
                    </a:cubicBezTo>
                    <a:cubicBezTo>
                      <a:pt x="155" y="1"/>
                      <a:pt x="158" y="2"/>
                      <a:pt x="160" y="3"/>
                    </a:cubicBezTo>
                    <a:cubicBezTo>
                      <a:pt x="188" y="15"/>
                      <a:pt x="214" y="30"/>
                      <a:pt x="237" y="51"/>
                    </a:cubicBezTo>
                    <a:cubicBezTo>
                      <a:pt x="258" y="70"/>
                      <a:pt x="273" y="92"/>
                      <a:pt x="281" y="118"/>
                    </a:cubicBezTo>
                    <a:cubicBezTo>
                      <a:pt x="268" y="105"/>
                      <a:pt x="247" y="100"/>
                      <a:pt x="229" y="105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1F497D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13" name="Freeform 321">
                <a:extLst>
                  <a:ext uri="{FF2B5EF4-FFF2-40B4-BE49-F238E27FC236}">
                    <a16:creationId xmlns:a16="http://schemas.microsoft.com/office/drawing/2014/main" id="{C19137D4-C61B-AEFE-9B4F-D3C80F2AB5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0263" y="3343275"/>
                <a:ext cx="803275" cy="655638"/>
              </a:xfrm>
              <a:custGeom>
                <a:avLst/>
                <a:gdLst>
                  <a:gd name="T0" fmla="*/ 183 w 188"/>
                  <a:gd name="T1" fmla="*/ 61 h 153"/>
                  <a:gd name="T2" fmla="*/ 140 w 188"/>
                  <a:gd name="T3" fmla="*/ 103 h 153"/>
                  <a:gd name="T4" fmla="*/ 79 w 188"/>
                  <a:gd name="T5" fmla="*/ 84 h 153"/>
                  <a:gd name="T6" fmla="*/ 123 w 188"/>
                  <a:gd name="T7" fmla="*/ 124 h 153"/>
                  <a:gd name="T8" fmla="*/ 65 w 188"/>
                  <a:gd name="T9" fmla="*/ 149 h 153"/>
                  <a:gd name="T10" fmla="*/ 31 w 188"/>
                  <a:gd name="T11" fmla="*/ 152 h 153"/>
                  <a:gd name="T12" fmla="*/ 0 w 188"/>
                  <a:gd name="T13" fmla="*/ 144 h 153"/>
                  <a:gd name="T14" fmla="*/ 48 w 188"/>
                  <a:gd name="T15" fmla="*/ 114 h 153"/>
                  <a:gd name="T16" fmla="*/ 77 w 188"/>
                  <a:gd name="T17" fmla="*/ 72 h 153"/>
                  <a:gd name="T18" fmla="*/ 103 w 188"/>
                  <a:gd name="T19" fmla="*/ 25 h 153"/>
                  <a:gd name="T20" fmla="*/ 140 w 188"/>
                  <a:gd name="T21" fmla="*/ 1 h 153"/>
                  <a:gd name="T22" fmla="*/ 182 w 188"/>
                  <a:gd name="T23" fmla="*/ 22 h 153"/>
                  <a:gd name="T24" fmla="*/ 183 w 188"/>
                  <a:gd name="T25" fmla="*/ 61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88" h="153">
                    <a:moveTo>
                      <a:pt x="183" y="61"/>
                    </a:moveTo>
                    <a:cubicBezTo>
                      <a:pt x="177" y="81"/>
                      <a:pt x="160" y="97"/>
                      <a:pt x="140" y="103"/>
                    </a:cubicBezTo>
                    <a:cubicBezTo>
                      <a:pt x="117" y="109"/>
                      <a:pt x="94" y="102"/>
                      <a:pt x="79" y="84"/>
                    </a:cubicBezTo>
                    <a:cubicBezTo>
                      <a:pt x="80" y="108"/>
                      <a:pt x="99" y="124"/>
                      <a:pt x="123" y="124"/>
                    </a:cubicBezTo>
                    <a:cubicBezTo>
                      <a:pt x="108" y="139"/>
                      <a:pt x="86" y="146"/>
                      <a:pt x="65" y="149"/>
                    </a:cubicBezTo>
                    <a:cubicBezTo>
                      <a:pt x="54" y="151"/>
                      <a:pt x="42" y="153"/>
                      <a:pt x="31" y="152"/>
                    </a:cubicBezTo>
                    <a:cubicBezTo>
                      <a:pt x="21" y="152"/>
                      <a:pt x="9" y="150"/>
                      <a:pt x="0" y="144"/>
                    </a:cubicBezTo>
                    <a:cubicBezTo>
                      <a:pt x="19" y="139"/>
                      <a:pt x="35" y="128"/>
                      <a:pt x="48" y="114"/>
                    </a:cubicBezTo>
                    <a:cubicBezTo>
                      <a:pt x="60" y="101"/>
                      <a:pt x="69" y="87"/>
                      <a:pt x="77" y="72"/>
                    </a:cubicBezTo>
                    <a:cubicBezTo>
                      <a:pt x="85" y="56"/>
                      <a:pt x="92" y="39"/>
                      <a:pt x="103" y="25"/>
                    </a:cubicBezTo>
                    <a:cubicBezTo>
                      <a:pt x="112" y="12"/>
                      <a:pt x="124" y="2"/>
                      <a:pt x="140" y="1"/>
                    </a:cubicBezTo>
                    <a:cubicBezTo>
                      <a:pt x="157" y="0"/>
                      <a:pt x="174" y="7"/>
                      <a:pt x="182" y="22"/>
                    </a:cubicBezTo>
                    <a:cubicBezTo>
                      <a:pt x="188" y="35"/>
                      <a:pt x="187" y="48"/>
                      <a:pt x="183" y="61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1F497D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</p:grpSp>
      <p:sp>
        <p:nvSpPr>
          <p:cNvPr id="111" name="Rectangle 110">
            <a:extLst>
              <a:ext uri="{FF2B5EF4-FFF2-40B4-BE49-F238E27FC236}">
                <a16:creationId xmlns:a16="http://schemas.microsoft.com/office/drawing/2014/main" id="{B62D237D-B592-D5A6-D2F7-D216E199B546}"/>
              </a:ext>
            </a:extLst>
          </p:cNvPr>
          <p:cNvSpPr/>
          <p:nvPr/>
        </p:nvSpPr>
        <p:spPr>
          <a:xfrm>
            <a:off x="1469677" y="2512395"/>
            <a:ext cx="829498" cy="789210"/>
          </a:xfrm>
          <a:prstGeom prst="rect">
            <a:avLst/>
          </a:prstGeom>
          <a:solidFill>
            <a:srgbClr val="00828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41AB3AB2-B1AB-93C4-404C-60B2CC02680B}"/>
              </a:ext>
            </a:extLst>
          </p:cNvPr>
          <p:cNvSpPr/>
          <p:nvPr/>
        </p:nvSpPr>
        <p:spPr>
          <a:xfrm>
            <a:off x="330486" y="1288496"/>
            <a:ext cx="11546349" cy="394210"/>
          </a:xfrm>
          <a:prstGeom prst="rect">
            <a:avLst/>
          </a:prstGeom>
          <a:solidFill>
            <a:srgbClr val="262D4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F2141C87-7EF9-AD2C-B9B8-827DBC009187}"/>
              </a:ext>
            </a:extLst>
          </p:cNvPr>
          <p:cNvSpPr/>
          <p:nvPr/>
        </p:nvSpPr>
        <p:spPr>
          <a:xfrm>
            <a:off x="1469677" y="1705167"/>
            <a:ext cx="829497" cy="808613"/>
          </a:xfrm>
          <a:prstGeom prst="rect">
            <a:avLst/>
          </a:prstGeom>
          <a:solidFill>
            <a:srgbClr val="00828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>
              <a:solidFill>
                <a:srgbClr val="00828E"/>
              </a:solidFill>
            </a:endParaRPr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AEC13F15-A877-8203-1437-6F5F7E540E16}"/>
              </a:ext>
            </a:extLst>
          </p:cNvPr>
          <p:cNvSpPr/>
          <p:nvPr/>
        </p:nvSpPr>
        <p:spPr>
          <a:xfrm>
            <a:off x="1469677" y="3297698"/>
            <a:ext cx="829498" cy="796838"/>
          </a:xfrm>
          <a:prstGeom prst="rect">
            <a:avLst/>
          </a:prstGeom>
          <a:solidFill>
            <a:srgbClr val="0057A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D6C206D5-DA5C-E1FE-C28B-412DAC7B2DCD}"/>
              </a:ext>
            </a:extLst>
          </p:cNvPr>
          <p:cNvSpPr/>
          <p:nvPr/>
        </p:nvSpPr>
        <p:spPr>
          <a:xfrm>
            <a:off x="1469675" y="4096031"/>
            <a:ext cx="829499" cy="807063"/>
          </a:xfrm>
          <a:prstGeom prst="rect">
            <a:avLst/>
          </a:prstGeom>
          <a:solidFill>
            <a:srgbClr val="0057A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81144F70-E47B-A9F3-B31D-CC5CA8EC17F8}"/>
              </a:ext>
            </a:extLst>
          </p:cNvPr>
          <p:cNvSpPr/>
          <p:nvPr/>
        </p:nvSpPr>
        <p:spPr>
          <a:xfrm>
            <a:off x="1469675" y="4886386"/>
            <a:ext cx="829499" cy="787938"/>
          </a:xfrm>
          <a:prstGeom prst="rect">
            <a:avLst/>
          </a:prstGeom>
          <a:solidFill>
            <a:srgbClr val="0057A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0AEEECC1-D0AF-24AF-7DD1-52B42F47CC6E}"/>
              </a:ext>
            </a:extLst>
          </p:cNvPr>
          <p:cNvSpPr/>
          <p:nvPr/>
        </p:nvSpPr>
        <p:spPr>
          <a:xfrm>
            <a:off x="1469676" y="5675726"/>
            <a:ext cx="829498" cy="792274"/>
          </a:xfrm>
          <a:prstGeom prst="rect">
            <a:avLst/>
          </a:prstGeom>
          <a:solidFill>
            <a:srgbClr val="705F9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127" name="object 3">
            <a:extLst>
              <a:ext uri="{FF2B5EF4-FFF2-40B4-BE49-F238E27FC236}">
                <a16:creationId xmlns:a16="http://schemas.microsoft.com/office/drawing/2014/main" id="{E1CA4803-C535-C343-8B60-E89C11DDED5C}"/>
              </a:ext>
            </a:extLst>
          </p:cNvPr>
          <p:cNvSpPr txBox="1"/>
          <p:nvPr/>
        </p:nvSpPr>
        <p:spPr>
          <a:xfrm>
            <a:off x="4551131" y="1920474"/>
            <a:ext cx="974626" cy="598497"/>
          </a:xfrm>
          <a:prstGeom prst="rect">
            <a:avLst/>
          </a:prstGeom>
          <a:noFill/>
        </p:spPr>
        <p:txBody>
          <a:bodyPr vert="horz" wrap="none" lIns="0" tIns="0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1610"/>
              </a:spcBef>
            </a:pPr>
            <a:endParaRPr sz="1100" dirty="0">
              <a:solidFill>
                <a:srgbClr val="00828E"/>
              </a:solidFill>
              <a:latin typeface="Times New Roman"/>
              <a:cs typeface="Times New Roman"/>
            </a:endParaRPr>
          </a:p>
          <a:p>
            <a:pPr marL="459740"/>
            <a:r>
              <a:rPr sz="1100" b="1" spc="-10" dirty="0">
                <a:solidFill>
                  <a:srgbClr val="00828E"/>
                </a:solidFill>
                <a:latin typeface="Ubuntu Light"/>
                <a:cs typeface="Ubuntu Light"/>
              </a:rPr>
              <a:t>154,078</a:t>
            </a:r>
            <a:endParaRPr sz="1100" b="1" dirty="0">
              <a:solidFill>
                <a:srgbClr val="00828E"/>
              </a:solidFill>
              <a:latin typeface="Ubuntu Light"/>
              <a:cs typeface="Ubuntu Light"/>
            </a:endParaRPr>
          </a:p>
          <a:p>
            <a:pPr marL="459740"/>
            <a:r>
              <a:rPr sz="1000" spc="-10" dirty="0">
                <a:solidFill>
                  <a:srgbClr val="00828E"/>
                </a:solidFill>
                <a:latin typeface="Ubuntu Light"/>
                <a:cs typeface="Ubuntu Light"/>
              </a:rPr>
              <a:t>(2019)</a:t>
            </a:r>
            <a:endParaRPr sz="1000" dirty="0">
              <a:solidFill>
                <a:srgbClr val="00828E"/>
              </a:solidFill>
              <a:latin typeface="Ubuntu Light"/>
              <a:cs typeface="Ubuntu Light"/>
            </a:endParaRPr>
          </a:p>
        </p:txBody>
      </p:sp>
      <p:sp>
        <p:nvSpPr>
          <p:cNvPr id="192" name="object 4">
            <a:extLst>
              <a:ext uri="{FF2B5EF4-FFF2-40B4-BE49-F238E27FC236}">
                <a16:creationId xmlns:a16="http://schemas.microsoft.com/office/drawing/2014/main" id="{CCD551F8-6A90-E786-E009-398A4F4F6AB1}"/>
              </a:ext>
            </a:extLst>
          </p:cNvPr>
          <p:cNvSpPr txBox="1"/>
          <p:nvPr/>
        </p:nvSpPr>
        <p:spPr>
          <a:xfrm>
            <a:off x="4543032" y="2667405"/>
            <a:ext cx="830997" cy="492443"/>
          </a:xfrm>
          <a:prstGeom prst="rect">
            <a:avLst/>
          </a:prstGeom>
          <a:noFill/>
          <a:ln w="10378">
            <a:noFill/>
          </a:ln>
        </p:spPr>
        <p:txBody>
          <a:bodyPr vert="horz" wrap="none" lIns="0" tIns="0" rIns="0" bIns="0" rtlCol="0">
            <a:spAutoFit/>
          </a:bodyPr>
          <a:lstStyle/>
          <a:p>
            <a:pPr>
              <a:spcBef>
                <a:spcPts val="1290"/>
              </a:spcBef>
            </a:pPr>
            <a:endParaRPr sz="1100" dirty="0">
              <a:solidFill>
                <a:srgbClr val="00828E"/>
              </a:solidFill>
              <a:latin typeface="Times New Roman"/>
              <a:cs typeface="Times New Roman"/>
            </a:endParaRPr>
          </a:p>
          <a:p>
            <a:pPr marL="465455"/>
            <a:r>
              <a:rPr lang="fr-FR" sz="1100" b="1" spc="-20" dirty="0">
                <a:solidFill>
                  <a:srgbClr val="00828E"/>
                </a:solidFill>
                <a:latin typeface="Ubuntu Light"/>
                <a:cs typeface="Ubuntu Light"/>
              </a:rPr>
              <a:t>1.26</a:t>
            </a:r>
            <a:endParaRPr sz="1100" b="1" dirty="0">
              <a:solidFill>
                <a:srgbClr val="00828E"/>
              </a:solidFill>
              <a:latin typeface="Ubuntu Light"/>
              <a:cs typeface="Ubuntu Light"/>
            </a:endParaRPr>
          </a:p>
          <a:p>
            <a:pPr marL="465455"/>
            <a:r>
              <a:rPr sz="1000" spc="-10" dirty="0">
                <a:solidFill>
                  <a:srgbClr val="00828E"/>
                </a:solidFill>
                <a:latin typeface="Ubuntu Light"/>
                <a:cs typeface="Ubuntu Light"/>
              </a:rPr>
              <a:t>(2019)</a:t>
            </a:r>
            <a:endParaRPr sz="1000" dirty="0">
              <a:solidFill>
                <a:srgbClr val="00828E"/>
              </a:solidFill>
              <a:latin typeface="Ubuntu Light"/>
              <a:cs typeface="Ubuntu Light"/>
            </a:endParaRPr>
          </a:p>
        </p:txBody>
      </p:sp>
      <p:sp>
        <p:nvSpPr>
          <p:cNvPr id="193" name="object 5">
            <a:extLst>
              <a:ext uri="{FF2B5EF4-FFF2-40B4-BE49-F238E27FC236}">
                <a16:creationId xmlns:a16="http://schemas.microsoft.com/office/drawing/2014/main" id="{6FFF9015-4C88-F073-448C-96633DE84242}"/>
              </a:ext>
            </a:extLst>
          </p:cNvPr>
          <p:cNvSpPr txBox="1"/>
          <p:nvPr/>
        </p:nvSpPr>
        <p:spPr>
          <a:xfrm>
            <a:off x="4544664" y="3211297"/>
            <a:ext cx="830997" cy="678391"/>
          </a:xfrm>
          <a:prstGeom prst="rect">
            <a:avLst/>
          </a:prstGeom>
          <a:noFill/>
          <a:ln w="10378">
            <a:noFill/>
          </a:ln>
        </p:spPr>
        <p:txBody>
          <a:bodyPr vert="horz" wrap="none" lIns="0" tIns="184150" rIns="0" bIns="0" rtlCol="0">
            <a:spAutoFit/>
          </a:bodyPr>
          <a:lstStyle/>
          <a:p>
            <a:pPr>
              <a:spcBef>
                <a:spcPts val="1450"/>
              </a:spcBef>
            </a:pPr>
            <a:endParaRPr sz="1100" dirty="0">
              <a:solidFill>
                <a:srgbClr val="0058AB"/>
              </a:solidFill>
              <a:latin typeface="Times New Roman"/>
              <a:cs typeface="Times New Roman"/>
            </a:endParaRPr>
          </a:p>
          <a:p>
            <a:pPr marL="465455"/>
            <a:r>
              <a:rPr sz="1100" b="1" spc="-20" dirty="0">
                <a:solidFill>
                  <a:srgbClr val="0058AB"/>
                </a:solidFill>
                <a:latin typeface="Ubuntu Light"/>
                <a:cs typeface="Ubuntu Light"/>
              </a:rPr>
              <a:t>41.9</a:t>
            </a:r>
            <a:endParaRPr sz="1100" b="1" dirty="0">
              <a:solidFill>
                <a:srgbClr val="0058AB"/>
              </a:solidFill>
              <a:latin typeface="Ubuntu Light"/>
              <a:cs typeface="Ubuntu Light"/>
            </a:endParaRPr>
          </a:p>
          <a:p>
            <a:pPr marL="465455"/>
            <a:r>
              <a:rPr sz="1000" spc="-10" dirty="0">
                <a:solidFill>
                  <a:srgbClr val="0058AB"/>
                </a:solidFill>
                <a:latin typeface="Ubuntu Light"/>
                <a:cs typeface="Ubuntu Light"/>
              </a:rPr>
              <a:t>(2019)</a:t>
            </a:r>
            <a:endParaRPr sz="1000" dirty="0">
              <a:solidFill>
                <a:srgbClr val="0058AB"/>
              </a:solidFill>
              <a:latin typeface="Ubuntu Light"/>
              <a:cs typeface="Ubuntu Light"/>
            </a:endParaRPr>
          </a:p>
        </p:txBody>
      </p:sp>
      <p:sp>
        <p:nvSpPr>
          <p:cNvPr id="194" name="object 6">
            <a:extLst>
              <a:ext uri="{FF2B5EF4-FFF2-40B4-BE49-F238E27FC236}">
                <a16:creationId xmlns:a16="http://schemas.microsoft.com/office/drawing/2014/main" id="{4B6FA53A-A5E8-838D-AA2F-99867E1CB60D}"/>
              </a:ext>
            </a:extLst>
          </p:cNvPr>
          <p:cNvSpPr txBox="1"/>
          <p:nvPr/>
        </p:nvSpPr>
        <p:spPr>
          <a:xfrm>
            <a:off x="4543513" y="4061156"/>
            <a:ext cx="830997" cy="557844"/>
          </a:xfrm>
          <a:prstGeom prst="rect">
            <a:avLst/>
          </a:prstGeom>
          <a:noFill/>
          <a:ln w="10378">
            <a:noFill/>
          </a:ln>
        </p:spPr>
        <p:txBody>
          <a:bodyPr vert="horz" wrap="none" lIns="0" tIns="64769" rIns="0" bIns="0" rtlCol="0">
            <a:spAutoFit/>
          </a:bodyPr>
          <a:lstStyle/>
          <a:p>
            <a:pPr>
              <a:spcBef>
                <a:spcPts val="509"/>
              </a:spcBef>
            </a:pPr>
            <a:endParaRPr sz="1100" dirty="0">
              <a:solidFill>
                <a:srgbClr val="0058AB"/>
              </a:solidFill>
              <a:latin typeface="Times New Roman"/>
              <a:cs typeface="Times New Roman"/>
            </a:endParaRPr>
          </a:p>
          <a:p>
            <a:pPr marL="465455"/>
            <a:r>
              <a:rPr sz="1100" b="1" dirty="0">
                <a:solidFill>
                  <a:srgbClr val="0058AB"/>
                </a:solidFill>
                <a:latin typeface="Ubuntu Light"/>
                <a:cs typeface="Ubuntu Light"/>
              </a:rPr>
              <a:t>33%</a:t>
            </a:r>
          </a:p>
          <a:p>
            <a:pPr marL="465455"/>
            <a:r>
              <a:rPr sz="1000" spc="-10" dirty="0">
                <a:solidFill>
                  <a:srgbClr val="0058AB"/>
                </a:solidFill>
                <a:latin typeface="Ubuntu Light"/>
                <a:cs typeface="Ubuntu Light"/>
              </a:rPr>
              <a:t>(2019)</a:t>
            </a:r>
            <a:endParaRPr sz="1000" dirty="0">
              <a:solidFill>
                <a:srgbClr val="0058AB"/>
              </a:solidFill>
              <a:latin typeface="Ubuntu Light"/>
              <a:cs typeface="Ubuntu Light"/>
            </a:endParaRPr>
          </a:p>
        </p:txBody>
      </p:sp>
      <p:sp>
        <p:nvSpPr>
          <p:cNvPr id="195" name="object 7">
            <a:extLst>
              <a:ext uri="{FF2B5EF4-FFF2-40B4-BE49-F238E27FC236}">
                <a16:creationId xmlns:a16="http://schemas.microsoft.com/office/drawing/2014/main" id="{47B67C4D-CB54-16E9-A56B-F35C0E6F4B86}"/>
              </a:ext>
            </a:extLst>
          </p:cNvPr>
          <p:cNvSpPr txBox="1"/>
          <p:nvPr/>
        </p:nvSpPr>
        <p:spPr>
          <a:xfrm>
            <a:off x="4540698" y="4798440"/>
            <a:ext cx="867545" cy="646972"/>
          </a:xfrm>
          <a:prstGeom prst="rect">
            <a:avLst/>
          </a:prstGeom>
          <a:noFill/>
          <a:ln w="10378">
            <a:noFill/>
          </a:ln>
        </p:spPr>
        <p:txBody>
          <a:bodyPr vert="horz" wrap="square" lIns="0" tIns="153035" rIns="0" bIns="0" rtlCol="0">
            <a:spAutoFit/>
          </a:bodyPr>
          <a:lstStyle/>
          <a:p>
            <a:pPr>
              <a:spcBef>
                <a:spcPts val="1205"/>
              </a:spcBef>
            </a:pPr>
            <a:endParaRPr sz="1100" dirty="0">
              <a:solidFill>
                <a:srgbClr val="0058AB"/>
              </a:solidFill>
              <a:latin typeface="Times New Roman"/>
              <a:cs typeface="Times New Roman"/>
            </a:endParaRPr>
          </a:p>
          <a:p>
            <a:pPr marL="465455"/>
            <a:r>
              <a:rPr sz="1100" b="1" spc="-10" dirty="0">
                <a:solidFill>
                  <a:srgbClr val="0058AB"/>
                </a:solidFill>
                <a:latin typeface="Ubuntu Light"/>
                <a:cs typeface="Ubuntu Light"/>
              </a:rPr>
              <a:t>16.8%</a:t>
            </a:r>
            <a:endParaRPr sz="1100" b="1" dirty="0">
              <a:solidFill>
                <a:srgbClr val="0058AB"/>
              </a:solidFill>
              <a:latin typeface="Ubuntu Light"/>
              <a:cs typeface="Ubuntu Light"/>
            </a:endParaRPr>
          </a:p>
          <a:p>
            <a:pPr marL="465455"/>
            <a:r>
              <a:rPr sz="1000" spc="-10" dirty="0">
                <a:solidFill>
                  <a:srgbClr val="0058AB"/>
                </a:solidFill>
                <a:latin typeface="Ubuntu Light"/>
                <a:cs typeface="Ubuntu Light"/>
              </a:rPr>
              <a:t>(2019)</a:t>
            </a:r>
            <a:endParaRPr sz="1000" dirty="0">
              <a:solidFill>
                <a:srgbClr val="0058AB"/>
              </a:solidFill>
              <a:latin typeface="Ubuntu Light"/>
              <a:cs typeface="Ubuntu Light"/>
            </a:endParaRPr>
          </a:p>
        </p:txBody>
      </p:sp>
      <p:sp>
        <p:nvSpPr>
          <p:cNvPr id="196" name="object 8">
            <a:extLst>
              <a:ext uri="{FF2B5EF4-FFF2-40B4-BE49-F238E27FC236}">
                <a16:creationId xmlns:a16="http://schemas.microsoft.com/office/drawing/2014/main" id="{429E1EBF-E7A0-D700-5DA8-9D1343C141EA}"/>
              </a:ext>
            </a:extLst>
          </p:cNvPr>
          <p:cNvSpPr txBox="1"/>
          <p:nvPr/>
        </p:nvSpPr>
        <p:spPr>
          <a:xfrm>
            <a:off x="4550680" y="5864452"/>
            <a:ext cx="825226" cy="337912"/>
          </a:xfrm>
          <a:prstGeom prst="rect">
            <a:avLst/>
          </a:prstGeom>
        </p:spPr>
        <p:txBody>
          <a:bodyPr vert="horz" wrap="none" lIns="0" tIns="14604" rIns="0" bIns="0" rtlCol="0">
            <a:spAutoFit/>
          </a:bodyPr>
          <a:lstStyle/>
          <a:p>
            <a:pPr marL="459740">
              <a:spcBef>
                <a:spcPts val="114"/>
              </a:spcBef>
            </a:pPr>
            <a:r>
              <a:rPr lang="fr-FR" sz="1100" b="1" spc="-25" dirty="0">
                <a:solidFill>
                  <a:srgbClr val="705F9E"/>
                </a:solidFill>
                <a:latin typeface="Ubuntu Light"/>
                <a:cs typeface="Ubuntu Light"/>
              </a:rPr>
              <a:t>40%</a:t>
            </a:r>
            <a:endParaRPr sz="1100" b="1" dirty="0">
              <a:solidFill>
                <a:srgbClr val="705F9E"/>
              </a:solidFill>
              <a:latin typeface="Ubuntu Light"/>
              <a:cs typeface="Ubuntu Light"/>
            </a:endParaRPr>
          </a:p>
          <a:p>
            <a:pPr marL="459740"/>
            <a:r>
              <a:rPr sz="1000" spc="-10" dirty="0">
                <a:solidFill>
                  <a:srgbClr val="705F9E"/>
                </a:solidFill>
                <a:latin typeface="Ubuntu Light"/>
                <a:cs typeface="Ubuntu Light"/>
              </a:rPr>
              <a:t>(2023)</a:t>
            </a:r>
            <a:endParaRPr sz="1000" dirty="0">
              <a:solidFill>
                <a:srgbClr val="705F9E"/>
              </a:solidFill>
              <a:latin typeface="Ubuntu Light"/>
              <a:cs typeface="Ubuntu Light"/>
            </a:endParaRPr>
          </a:p>
        </p:txBody>
      </p:sp>
      <p:sp>
        <p:nvSpPr>
          <p:cNvPr id="197" name="object 13">
            <a:extLst>
              <a:ext uri="{FF2B5EF4-FFF2-40B4-BE49-F238E27FC236}">
                <a16:creationId xmlns:a16="http://schemas.microsoft.com/office/drawing/2014/main" id="{6E375946-C5EC-E486-C5D7-60FA7226C5BC}"/>
              </a:ext>
            </a:extLst>
          </p:cNvPr>
          <p:cNvSpPr txBox="1"/>
          <p:nvPr/>
        </p:nvSpPr>
        <p:spPr>
          <a:xfrm>
            <a:off x="7512043" y="1748592"/>
            <a:ext cx="1097398" cy="184666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lang="fr-FR" sz="1100" b="1" spc="-10" dirty="0">
                <a:latin typeface="Ubuntu Light"/>
                <a:cs typeface="Ubuntu Light"/>
              </a:rPr>
              <a:t>Référence</a:t>
            </a:r>
            <a:endParaRPr sz="1100" b="1" dirty="0">
              <a:latin typeface="Ubuntu Light"/>
              <a:cs typeface="Ubuntu Light"/>
            </a:endParaRPr>
          </a:p>
        </p:txBody>
      </p:sp>
      <p:sp>
        <p:nvSpPr>
          <p:cNvPr id="198" name="object 15">
            <a:extLst>
              <a:ext uri="{FF2B5EF4-FFF2-40B4-BE49-F238E27FC236}">
                <a16:creationId xmlns:a16="http://schemas.microsoft.com/office/drawing/2014/main" id="{5C09BC0D-73D8-AC4B-CA4B-A6F996E8D88C}"/>
              </a:ext>
            </a:extLst>
          </p:cNvPr>
          <p:cNvSpPr/>
          <p:nvPr/>
        </p:nvSpPr>
        <p:spPr>
          <a:xfrm>
            <a:off x="4688402" y="1276010"/>
            <a:ext cx="6511" cy="6511"/>
          </a:xfrm>
          <a:custGeom>
            <a:avLst/>
            <a:gdLst/>
            <a:ahLst/>
            <a:cxnLst/>
            <a:rect l="l" t="t" r="r" b="b"/>
            <a:pathLst>
              <a:path w="10795" h="10794">
                <a:moveTo>
                  <a:pt x="0" y="5189"/>
                </a:moveTo>
                <a:lnTo>
                  <a:pt x="1519" y="1519"/>
                </a:lnTo>
                <a:lnTo>
                  <a:pt x="5189" y="0"/>
                </a:lnTo>
                <a:lnTo>
                  <a:pt x="8858" y="1519"/>
                </a:lnTo>
                <a:lnTo>
                  <a:pt x="10378" y="5189"/>
                </a:lnTo>
                <a:lnTo>
                  <a:pt x="8858" y="8858"/>
                </a:lnTo>
                <a:lnTo>
                  <a:pt x="5189" y="10378"/>
                </a:lnTo>
                <a:lnTo>
                  <a:pt x="1519" y="8858"/>
                </a:lnTo>
                <a:lnTo>
                  <a:pt x="0" y="5189"/>
                </a:lnTo>
                <a:close/>
              </a:path>
            </a:pathLst>
          </a:custGeom>
          <a:solidFill>
            <a:srgbClr val="D3D2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" name="object 17">
            <a:extLst>
              <a:ext uri="{FF2B5EF4-FFF2-40B4-BE49-F238E27FC236}">
                <a16:creationId xmlns:a16="http://schemas.microsoft.com/office/drawing/2014/main" id="{6348E3C5-1A6D-59CB-BA88-DF2C6A0939C9}"/>
              </a:ext>
            </a:extLst>
          </p:cNvPr>
          <p:cNvSpPr/>
          <p:nvPr/>
        </p:nvSpPr>
        <p:spPr>
          <a:xfrm>
            <a:off x="1035336" y="2504434"/>
            <a:ext cx="3659702" cy="3972241"/>
          </a:xfrm>
          <a:custGeom>
            <a:avLst/>
            <a:gdLst/>
            <a:ahLst/>
            <a:cxnLst/>
            <a:rect l="l" t="t" r="r" b="b"/>
            <a:pathLst>
              <a:path w="6067425" h="6585584">
                <a:moveTo>
                  <a:pt x="10388" y="5194"/>
                </a:moveTo>
                <a:lnTo>
                  <a:pt x="8864" y="1524"/>
                </a:lnTo>
                <a:lnTo>
                  <a:pt x="5194" y="0"/>
                </a:lnTo>
                <a:lnTo>
                  <a:pt x="1524" y="1524"/>
                </a:lnTo>
                <a:lnTo>
                  <a:pt x="0" y="5194"/>
                </a:lnTo>
                <a:lnTo>
                  <a:pt x="1524" y="8851"/>
                </a:lnTo>
                <a:lnTo>
                  <a:pt x="5194" y="10375"/>
                </a:lnTo>
                <a:lnTo>
                  <a:pt x="8864" y="8851"/>
                </a:lnTo>
                <a:lnTo>
                  <a:pt x="10388" y="5194"/>
                </a:lnTo>
                <a:close/>
              </a:path>
              <a:path w="6067425" h="6585584">
                <a:moveTo>
                  <a:pt x="6066802" y="6580276"/>
                </a:moveTo>
                <a:lnTo>
                  <a:pt x="6065278" y="6576606"/>
                </a:lnTo>
                <a:lnTo>
                  <a:pt x="6061608" y="6575095"/>
                </a:lnTo>
                <a:lnTo>
                  <a:pt x="6057938" y="6576606"/>
                </a:lnTo>
                <a:lnTo>
                  <a:pt x="6056414" y="6580276"/>
                </a:lnTo>
                <a:lnTo>
                  <a:pt x="6057938" y="6583947"/>
                </a:lnTo>
                <a:lnTo>
                  <a:pt x="6061608" y="6585471"/>
                </a:lnTo>
                <a:lnTo>
                  <a:pt x="6065278" y="6583947"/>
                </a:lnTo>
                <a:lnTo>
                  <a:pt x="6066802" y="6580276"/>
                </a:lnTo>
                <a:close/>
              </a:path>
            </a:pathLst>
          </a:custGeom>
          <a:solidFill>
            <a:srgbClr val="D3D2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0" name="object 18">
            <a:extLst>
              <a:ext uri="{FF2B5EF4-FFF2-40B4-BE49-F238E27FC236}">
                <a16:creationId xmlns:a16="http://schemas.microsoft.com/office/drawing/2014/main" id="{55D8B035-1A8E-3DF0-0699-DCE69B75E581}"/>
              </a:ext>
            </a:extLst>
          </p:cNvPr>
          <p:cNvSpPr/>
          <p:nvPr/>
        </p:nvSpPr>
        <p:spPr>
          <a:xfrm>
            <a:off x="942961" y="2507560"/>
            <a:ext cx="6435023" cy="0"/>
          </a:xfrm>
          <a:custGeom>
            <a:avLst/>
            <a:gdLst/>
            <a:ahLst/>
            <a:cxnLst/>
            <a:rect l="l" t="t" r="r" b="b"/>
            <a:pathLst>
              <a:path w="10668635">
                <a:moveTo>
                  <a:pt x="0" y="0"/>
                </a:moveTo>
                <a:lnTo>
                  <a:pt x="10668610" y="0"/>
                </a:lnTo>
              </a:path>
            </a:pathLst>
          </a:custGeom>
          <a:ln w="10378">
            <a:solidFill>
              <a:srgbClr val="D3D2F0"/>
            </a:solidFill>
            <a:prstDash val="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" name="object 19">
            <a:extLst>
              <a:ext uri="{FF2B5EF4-FFF2-40B4-BE49-F238E27FC236}">
                <a16:creationId xmlns:a16="http://schemas.microsoft.com/office/drawing/2014/main" id="{7DAAE36A-5FC9-F003-E8EC-03904DA8592A}"/>
              </a:ext>
            </a:extLst>
          </p:cNvPr>
          <p:cNvSpPr/>
          <p:nvPr/>
        </p:nvSpPr>
        <p:spPr>
          <a:xfrm>
            <a:off x="921036" y="2504434"/>
            <a:ext cx="6469495" cy="796670"/>
          </a:xfrm>
          <a:custGeom>
            <a:avLst/>
            <a:gdLst/>
            <a:ahLst/>
            <a:cxnLst/>
            <a:rect l="l" t="t" r="r" b="b"/>
            <a:pathLst>
              <a:path w="10725785" h="1320800">
                <a:moveTo>
                  <a:pt x="10388" y="1315275"/>
                </a:moveTo>
                <a:lnTo>
                  <a:pt x="8864" y="1311605"/>
                </a:lnTo>
                <a:lnTo>
                  <a:pt x="5194" y="1310081"/>
                </a:lnTo>
                <a:lnTo>
                  <a:pt x="1524" y="1311605"/>
                </a:lnTo>
                <a:lnTo>
                  <a:pt x="0" y="1315275"/>
                </a:lnTo>
                <a:lnTo>
                  <a:pt x="1524" y="1318945"/>
                </a:lnTo>
                <a:lnTo>
                  <a:pt x="5194" y="1320457"/>
                </a:lnTo>
                <a:lnTo>
                  <a:pt x="8864" y="1318945"/>
                </a:lnTo>
                <a:lnTo>
                  <a:pt x="10388" y="1315275"/>
                </a:lnTo>
                <a:close/>
              </a:path>
              <a:path w="10725785" h="1320800">
                <a:moveTo>
                  <a:pt x="10725722" y="5194"/>
                </a:moveTo>
                <a:lnTo>
                  <a:pt x="10724198" y="1524"/>
                </a:lnTo>
                <a:lnTo>
                  <a:pt x="10720527" y="0"/>
                </a:lnTo>
                <a:lnTo>
                  <a:pt x="10716857" y="1524"/>
                </a:lnTo>
                <a:lnTo>
                  <a:pt x="10715333" y="5194"/>
                </a:lnTo>
                <a:lnTo>
                  <a:pt x="10716857" y="8851"/>
                </a:lnTo>
                <a:lnTo>
                  <a:pt x="10720527" y="10375"/>
                </a:lnTo>
                <a:lnTo>
                  <a:pt x="10724198" y="8851"/>
                </a:lnTo>
                <a:lnTo>
                  <a:pt x="10725722" y="5194"/>
                </a:lnTo>
                <a:close/>
              </a:path>
            </a:pathLst>
          </a:custGeom>
          <a:solidFill>
            <a:srgbClr val="D3D2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2" name="object 20">
            <a:extLst>
              <a:ext uri="{FF2B5EF4-FFF2-40B4-BE49-F238E27FC236}">
                <a16:creationId xmlns:a16="http://schemas.microsoft.com/office/drawing/2014/main" id="{E6F592A4-77B4-B6C4-602F-7048275AC71A}"/>
              </a:ext>
            </a:extLst>
          </p:cNvPr>
          <p:cNvSpPr/>
          <p:nvPr/>
        </p:nvSpPr>
        <p:spPr>
          <a:xfrm>
            <a:off x="942961" y="3297767"/>
            <a:ext cx="6435023" cy="0"/>
          </a:xfrm>
          <a:custGeom>
            <a:avLst/>
            <a:gdLst/>
            <a:ahLst/>
            <a:cxnLst/>
            <a:rect l="l" t="t" r="r" b="b"/>
            <a:pathLst>
              <a:path w="10668635">
                <a:moveTo>
                  <a:pt x="0" y="0"/>
                </a:moveTo>
                <a:lnTo>
                  <a:pt x="10668610" y="0"/>
                </a:lnTo>
              </a:path>
            </a:pathLst>
          </a:custGeom>
          <a:ln w="10378">
            <a:solidFill>
              <a:srgbClr val="D3D2F0"/>
            </a:solidFill>
            <a:prstDash val="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" name="object 21">
            <a:extLst>
              <a:ext uri="{FF2B5EF4-FFF2-40B4-BE49-F238E27FC236}">
                <a16:creationId xmlns:a16="http://schemas.microsoft.com/office/drawing/2014/main" id="{27C17710-0472-4C05-620B-DEAEB595C502}"/>
              </a:ext>
            </a:extLst>
          </p:cNvPr>
          <p:cNvSpPr/>
          <p:nvPr/>
        </p:nvSpPr>
        <p:spPr>
          <a:xfrm>
            <a:off x="921036" y="3294639"/>
            <a:ext cx="6469495" cy="809309"/>
          </a:xfrm>
          <a:custGeom>
            <a:avLst/>
            <a:gdLst/>
            <a:ahLst/>
            <a:cxnLst/>
            <a:rect l="l" t="t" r="r" b="b"/>
            <a:pathLst>
              <a:path w="10725785" h="1341754">
                <a:moveTo>
                  <a:pt x="10388" y="1336040"/>
                </a:moveTo>
                <a:lnTo>
                  <a:pt x="8864" y="1332369"/>
                </a:lnTo>
                <a:lnTo>
                  <a:pt x="5194" y="1330845"/>
                </a:lnTo>
                <a:lnTo>
                  <a:pt x="1524" y="1332369"/>
                </a:lnTo>
                <a:lnTo>
                  <a:pt x="0" y="1336040"/>
                </a:lnTo>
                <a:lnTo>
                  <a:pt x="1524" y="1339710"/>
                </a:lnTo>
                <a:lnTo>
                  <a:pt x="5194" y="1341221"/>
                </a:lnTo>
                <a:lnTo>
                  <a:pt x="8864" y="1339710"/>
                </a:lnTo>
                <a:lnTo>
                  <a:pt x="10388" y="1336040"/>
                </a:lnTo>
                <a:close/>
              </a:path>
              <a:path w="10725785" h="1341754">
                <a:moveTo>
                  <a:pt x="10725722" y="5194"/>
                </a:moveTo>
                <a:lnTo>
                  <a:pt x="10724198" y="1524"/>
                </a:lnTo>
                <a:lnTo>
                  <a:pt x="10720527" y="0"/>
                </a:lnTo>
                <a:lnTo>
                  <a:pt x="10716857" y="1524"/>
                </a:lnTo>
                <a:lnTo>
                  <a:pt x="10715333" y="5194"/>
                </a:lnTo>
                <a:lnTo>
                  <a:pt x="10716857" y="8864"/>
                </a:lnTo>
                <a:lnTo>
                  <a:pt x="10720527" y="10375"/>
                </a:lnTo>
                <a:lnTo>
                  <a:pt x="10724198" y="8864"/>
                </a:lnTo>
                <a:lnTo>
                  <a:pt x="10725722" y="5194"/>
                </a:lnTo>
                <a:close/>
              </a:path>
            </a:pathLst>
          </a:custGeom>
          <a:solidFill>
            <a:srgbClr val="D3D2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" name="object 22">
            <a:extLst>
              <a:ext uri="{FF2B5EF4-FFF2-40B4-BE49-F238E27FC236}">
                <a16:creationId xmlns:a16="http://schemas.microsoft.com/office/drawing/2014/main" id="{DC5849EB-4479-C7E1-EF55-F61D7B44B32A}"/>
              </a:ext>
            </a:extLst>
          </p:cNvPr>
          <p:cNvSpPr/>
          <p:nvPr/>
        </p:nvSpPr>
        <p:spPr>
          <a:xfrm>
            <a:off x="942961" y="4100495"/>
            <a:ext cx="6435023" cy="0"/>
          </a:xfrm>
          <a:custGeom>
            <a:avLst/>
            <a:gdLst/>
            <a:ahLst/>
            <a:cxnLst/>
            <a:rect l="l" t="t" r="r" b="b"/>
            <a:pathLst>
              <a:path w="10668635">
                <a:moveTo>
                  <a:pt x="0" y="0"/>
                </a:moveTo>
                <a:lnTo>
                  <a:pt x="10668610" y="0"/>
                </a:lnTo>
              </a:path>
            </a:pathLst>
          </a:custGeom>
          <a:ln w="10378">
            <a:solidFill>
              <a:srgbClr val="D3D2F0"/>
            </a:solidFill>
            <a:prstDash val="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" name="object 23">
            <a:extLst>
              <a:ext uri="{FF2B5EF4-FFF2-40B4-BE49-F238E27FC236}">
                <a16:creationId xmlns:a16="http://schemas.microsoft.com/office/drawing/2014/main" id="{1A4216AF-2C5F-6F4C-80EC-35FF21F06B6F}"/>
              </a:ext>
            </a:extLst>
          </p:cNvPr>
          <p:cNvSpPr/>
          <p:nvPr/>
        </p:nvSpPr>
        <p:spPr>
          <a:xfrm>
            <a:off x="921036" y="4097368"/>
            <a:ext cx="6469495" cy="796670"/>
          </a:xfrm>
          <a:custGeom>
            <a:avLst/>
            <a:gdLst/>
            <a:ahLst/>
            <a:cxnLst/>
            <a:rect l="l" t="t" r="r" b="b"/>
            <a:pathLst>
              <a:path w="10725785" h="1320800">
                <a:moveTo>
                  <a:pt x="10388" y="1315275"/>
                </a:moveTo>
                <a:lnTo>
                  <a:pt x="8864" y="1311605"/>
                </a:lnTo>
                <a:lnTo>
                  <a:pt x="5194" y="1310093"/>
                </a:lnTo>
                <a:lnTo>
                  <a:pt x="1524" y="1311605"/>
                </a:lnTo>
                <a:lnTo>
                  <a:pt x="0" y="1315275"/>
                </a:lnTo>
                <a:lnTo>
                  <a:pt x="1524" y="1318945"/>
                </a:lnTo>
                <a:lnTo>
                  <a:pt x="5194" y="1320469"/>
                </a:lnTo>
                <a:lnTo>
                  <a:pt x="8864" y="1318945"/>
                </a:lnTo>
                <a:lnTo>
                  <a:pt x="10388" y="1315275"/>
                </a:lnTo>
                <a:close/>
              </a:path>
              <a:path w="10725785" h="1320800">
                <a:moveTo>
                  <a:pt x="10725722" y="5194"/>
                </a:moveTo>
                <a:lnTo>
                  <a:pt x="10724198" y="1524"/>
                </a:lnTo>
                <a:lnTo>
                  <a:pt x="10720527" y="0"/>
                </a:lnTo>
                <a:lnTo>
                  <a:pt x="10716857" y="1524"/>
                </a:lnTo>
                <a:lnTo>
                  <a:pt x="10715333" y="5194"/>
                </a:lnTo>
                <a:lnTo>
                  <a:pt x="10716857" y="8864"/>
                </a:lnTo>
                <a:lnTo>
                  <a:pt x="10720527" y="10375"/>
                </a:lnTo>
                <a:lnTo>
                  <a:pt x="10724198" y="8864"/>
                </a:lnTo>
                <a:lnTo>
                  <a:pt x="10725722" y="5194"/>
                </a:lnTo>
                <a:close/>
              </a:path>
            </a:pathLst>
          </a:custGeom>
          <a:solidFill>
            <a:srgbClr val="D3D2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" name="object 24">
            <a:extLst>
              <a:ext uri="{FF2B5EF4-FFF2-40B4-BE49-F238E27FC236}">
                <a16:creationId xmlns:a16="http://schemas.microsoft.com/office/drawing/2014/main" id="{B8D70489-D728-E03E-B766-D4E3F78392F9}"/>
              </a:ext>
            </a:extLst>
          </p:cNvPr>
          <p:cNvSpPr/>
          <p:nvPr/>
        </p:nvSpPr>
        <p:spPr>
          <a:xfrm>
            <a:off x="942961" y="4890703"/>
            <a:ext cx="6435023" cy="0"/>
          </a:xfrm>
          <a:custGeom>
            <a:avLst/>
            <a:gdLst/>
            <a:ahLst/>
            <a:cxnLst/>
            <a:rect l="l" t="t" r="r" b="b"/>
            <a:pathLst>
              <a:path w="10668635">
                <a:moveTo>
                  <a:pt x="0" y="0"/>
                </a:moveTo>
                <a:lnTo>
                  <a:pt x="10668610" y="0"/>
                </a:lnTo>
              </a:path>
            </a:pathLst>
          </a:custGeom>
          <a:ln w="10378">
            <a:solidFill>
              <a:srgbClr val="D3D2F0"/>
            </a:solidFill>
            <a:prstDash val="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7" name="object 25">
            <a:extLst>
              <a:ext uri="{FF2B5EF4-FFF2-40B4-BE49-F238E27FC236}">
                <a16:creationId xmlns:a16="http://schemas.microsoft.com/office/drawing/2014/main" id="{DDC3F9B3-1711-D554-0D17-06D914C954D9}"/>
              </a:ext>
            </a:extLst>
          </p:cNvPr>
          <p:cNvSpPr/>
          <p:nvPr/>
        </p:nvSpPr>
        <p:spPr>
          <a:xfrm>
            <a:off x="921036" y="4887580"/>
            <a:ext cx="6469495" cy="796670"/>
          </a:xfrm>
          <a:custGeom>
            <a:avLst/>
            <a:gdLst/>
            <a:ahLst/>
            <a:cxnLst/>
            <a:rect l="l" t="t" r="r" b="b"/>
            <a:pathLst>
              <a:path w="10725785" h="1320800">
                <a:moveTo>
                  <a:pt x="10388" y="1315275"/>
                </a:moveTo>
                <a:lnTo>
                  <a:pt x="8864" y="1311605"/>
                </a:lnTo>
                <a:lnTo>
                  <a:pt x="5194" y="1310081"/>
                </a:lnTo>
                <a:lnTo>
                  <a:pt x="1524" y="1311605"/>
                </a:lnTo>
                <a:lnTo>
                  <a:pt x="0" y="1315275"/>
                </a:lnTo>
                <a:lnTo>
                  <a:pt x="1524" y="1318933"/>
                </a:lnTo>
                <a:lnTo>
                  <a:pt x="5194" y="1320457"/>
                </a:lnTo>
                <a:lnTo>
                  <a:pt x="8864" y="1318933"/>
                </a:lnTo>
                <a:lnTo>
                  <a:pt x="10388" y="1315275"/>
                </a:lnTo>
                <a:close/>
              </a:path>
              <a:path w="10725785" h="1320800">
                <a:moveTo>
                  <a:pt x="10725722" y="5181"/>
                </a:moveTo>
                <a:lnTo>
                  <a:pt x="10724198" y="1511"/>
                </a:lnTo>
                <a:lnTo>
                  <a:pt x="10720527" y="0"/>
                </a:lnTo>
                <a:lnTo>
                  <a:pt x="10716857" y="1511"/>
                </a:lnTo>
                <a:lnTo>
                  <a:pt x="10715333" y="5181"/>
                </a:lnTo>
                <a:lnTo>
                  <a:pt x="10716857" y="8851"/>
                </a:lnTo>
                <a:lnTo>
                  <a:pt x="10720527" y="10375"/>
                </a:lnTo>
                <a:lnTo>
                  <a:pt x="10724198" y="8851"/>
                </a:lnTo>
                <a:lnTo>
                  <a:pt x="10725722" y="5181"/>
                </a:lnTo>
                <a:close/>
              </a:path>
            </a:pathLst>
          </a:custGeom>
          <a:solidFill>
            <a:srgbClr val="D3D2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" name="object 26">
            <a:extLst>
              <a:ext uri="{FF2B5EF4-FFF2-40B4-BE49-F238E27FC236}">
                <a16:creationId xmlns:a16="http://schemas.microsoft.com/office/drawing/2014/main" id="{C7E9B01D-6975-B959-CC31-50C1160AF7C3}"/>
              </a:ext>
            </a:extLst>
          </p:cNvPr>
          <p:cNvSpPr/>
          <p:nvPr/>
        </p:nvSpPr>
        <p:spPr>
          <a:xfrm>
            <a:off x="942961" y="5673290"/>
            <a:ext cx="6435023" cy="0"/>
          </a:xfrm>
          <a:custGeom>
            <a:avLst/>
            <a:gdLst/>
            <a:ahLst/>
            <a:cxnLst/>
            <a:rect l="l" t="t" r="r" b="b"/>
            <a:pathLst>
              <a:path w="10668635">
                <a:moveTo>
                  <a:pt x="0" y="0"/>
                </a:moveTo>
                <a:lnTo>
                  <a:pt x="10668610" y="0"/>
                </a:lnTo>
              </a:path>
            </a:pathLst>
          </a:custGeom>
          <a:ln w="10378">
            <a:solidFill>
              <a:srgbClr val="D3D2F0"/>
            </a:solidFill>
            <a:prstDash val="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9" name="object 27">
            <a:extLst>
              <a:ext uri="{FF2B5EF4-FFF2-40B4-BE49-F238E27FC236}">
                <a16:creationId xmlns:a16="http://schemas.microsoft.com/office/drawing/2014/main" id="{62C40AE7-9CD2-6C13-3018-0F2CD1630C1C}"/>
              </a:ext>
            </a:extLst>
          </p:cNvPr>
          <p:cNvSpPr/>
          <p:nvPr/>
        </p:nvSpPr>
        <p:spPr>
          <a:xfrm>
            <a:off x="1691055" y="5677785"/>
            <a:ext cx="5699636" cy="793223"/>
          </a:xfrm>
          <a:custGeom>
            <a:avLst/>
            <a:gdLst/>
            <a:ahLst/>
            <a:cxnLst/>
            <a:rect l="l" t="t" r="r" b="b"/>
            <a:pathLst>
              <a:path w="9449435" h="1315084">
                <a:moveTo>
                  <a:pt x="10375" y="1309509"/>
                </a:moveTo>
                <a:lnTo>
                  <a:pt x="8851" y="1305839"/>
                </a:lnTo>
                <a:lnTo>
                  <a:pt x="5181" y="1304328"/>
                </a:lnTo>
                <a:lnTo>
                  <a:pt x="1511" y="1305839"/>
                </a:lnTo>
                <a:lnTo>
                  <a:pt x="0" y="1309509"/>
                </a:lnTo>
                <a:lnTo>
                  <a:pt x="1511" y="1313180"/>
                </a:lnTo>
                <a:lnTo>
                  <a:pt x="5181" y="1314704"/>
                </a:lnTo>
                <a:lnTo>
                  <a:pt x="8851" y="1313180"/>
                </a:lnTo>
                <a:lnTo>
                  <a:pt x="10375" y="1309509"/>
                </a:lnTo>
                <a:close/>
              </a:path>
              <a:path w="9449435" h="1315084">
                <a:moveTo>
                  <a:pt x="9449105" y="5194"/>
                </a:moveTo>
                <a:lnTo>
                  <a:pt x="9447581" y="1524"/>
                </a:lnTo>
                <a:lnTo>
                  <a:pt x="9443910" y="0"/>
                </a:lnTo>
                <a:lnTo>
                  <a:pt x="9440240" y="1524"/>
                </a:lnTo>
                <a:lnTo>
                  <a:pt x="9438716" y="5194"/>
                </a:lnTo>
                <a:lnTo>
                  <a:pt x="9440240" y="8851"/>
                </a:lnTo>
                <a:lnTo>
                  <a:pt x="9443910" y="10375"/>
                </a:lnTo>
                <a:lnTo>
                  <a:pt x="9447581" y="8851"/>
                </a:lnTo>
                <a:lnTo>
                  <a:pt x="9449105" y="5194"/>
                </a:lnTo>
                <a:close/>
              </a:path>
            </a:pathLst>
          </a:custGeom>
          <a:solidFill>
            <a:srgbClr val="D3D2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0" name="object 28">
            <a:extLst>
              <a:ext uri="{FF2B5EF4-FFF2-40B4-BE49-F238E27FC236}">
                <a16:creationId xmlns:a16="http://schemas.microsoft.com/office/drawing/2014/main" id="{8F9C9F96-2F1A-6125-019E-8626EBB13974}"/>
              </a:ext>
            </a:extLst>
          </p:cNvPr>
          <p:cNvSpPr/>
          <p:nvPr/>
        </p:nvSpPr>
        <p:spPr>
          <a:xfrm>
            <a:off x="1712977" y="6467643"/>
            <a:ext cx="5665165" cy="0"/>
          </a:xfrm>
          <a:custGeom>
            <a:avLst/>
            <a:gdLst/>
            <a:ahLst/>
            <a:cxnLst/>
            <a:rect l="l" t="t" r="r" b="b"/>
            <a:pathLst>
              <a:path w="9392285">
                <a:moveTo>
                  <a:pt x="0" y="0"/>
                </a:moveTo>
                <a:lnTo>
                  <a:pt x="9392001" y="0"/>
                </a:lnTo>
              </a:path>
            </a:pathLst>
          </a:custGeom>
          <a:ln w="10378">
            <a:solidFill>
              <a:srgbClr val="D3D2F0"/>
            </a:solidFill>
            <a:prstDash val="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1" name="object 29">
            <a:extLst>
              <a:ext uri="{FF2B5EF4-FFF2-40B4-BE49-F238E27FC236}">
                <a16:creationId xmlns:a16="http://schemas.microsoft.com/office/drawing/2014/main" id="{A42EEF1C-1D78-4786-0FBE-791FABB50224}"/>
              </a:ext>
            </a:extLst>
          </p:cNvPr>
          <p:cNvSpPr/>
          <p:nvPr/>
        </p:nvSpPr>
        <p:spPr>
          <a:xfrm>
            <a:off x="921036" y="6456882"/>
            <a:ext cx="6469495" cy="14172"/>
          </a:xfrm>
          <a:custGeom>
            <a:avLst/>
            <a:gdLst/>
            <a:ahLst/>
            <a:cxnLst/>
            <a:rect l="l" t="t" r="r" b="b"/>
            <a:pathLst>
              <a:path w="10725785" h="23495">
                <a:moveTo>
                  <a:pt x="10388" y="5194"/>
                </a:moveTo>
                <a:lnTo>
                  <a:pt x="8864" y="1524"/>
                </a:lnTo>
                <a:lnTo>
                  <a:pt x="5194" y="0"/>
                </a:lnTo>
                <a:lnTo>
                  <a:pt x="1524" y="1524"/>
                </a:lnTo>
                <a:lnTo>
                  <a:pt x="0" y="5194"/>
                </a:lnTo>
                <a:lnTo>
                  <a:pt x="1524" y="8864"/>
                </a:lnTo>
                <a:lnTo>
                  <a:pt x="5194" y="10375"/>
                </a:lnTo>
                <a:lnTo>
                  <a:pt x="8864" y="8864"/>
                </a:lnTo>
                <a:lnTo>
                  <a:pt x="10388" y="5194"/>
                </a:lnTo>
                <a:close/>
              </a:path>
              <a:path w="10725785" h="23495">
                <a:moveTo>
                  <a:pt x="10725722" y="17843"/>
                </a:moveTo>
                <a:lnTo>
                  <a:pt x="10724198" y="14173"/>
                </a:lnTo>
                <a:lnTo>
                  <a:pt x="10720527" y="12661"/>
                </a:lnTo>
                <a:lnTo>
                  <a:pt x="10716857" y="14173"/>
                </a:lnTo>
                <a:lnTo>
                  <a:pt x="10715333" y="17843"/>
                </a:lnTo>
                <a:lnTo>
                  <a:pt x="10716857" y="21513"/>
                </a:lnTo>
                <a:lnTo>
                  <a:pt x="10720527" y="23037"/>
                </a:lnTo>
                <a:lnTo>
                  <a:pt x="10724198" y="21513"/>
                </a:lnTo>
                <a:lnTo>
                  <a:pt x="10725722" y="17843"/>
                </a:lnTo>
                <a:close/>
              </a:path>
            </a:pathLst>
          </a:custGeom>
          <a:solidFill>
            <a:srgbClr val="D3D2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2" name="object 30">
            <a:extLst>
              <a:ext uri="{FF2B5EF4-FFF2-40B4-BE49-F238E27FC236}">
                <a16:creationId xmlns:a16="http://schemas.microsoft.com/office/drawing/2014/main" id="{B224D479-2E42-D5B9-768D-5F20D05C6862}"/>
              </a:ext>
            </a:extLst>
          </p:cNvPr>
          <p:cNvSpPr/>
          <p:nvPr/>
        </p:nvSpPr>
        <p:spPr>
          <a:xfrm>
            <a:off x="942961" y="6460009"/>
            <a:ext cx="6435023" cy="0"/>
          </a:xfrm>
          <a:custGeom>
            <a:avLst/>
            <a:gdLst/>
            <a:ahLst/>
            <a:cxnLst/>
            <a:rect l="l" t="t" r="r" b="b"/>
            <a:pathLst>
              <a:path w="10668635">
                <a:moveTo>
                  <a:pt x="0" y="0"/>
                </a:moveTo>
                <a:lnTo>
                  <a:pt x="10668610" y="0"/>
                </a:lnTo>
              </a:path>
            </a:pathLst>
          </a:custGeom>
          <a:ln w="10378">
            <a:solidFill>
              <a:srgbClr val="D3D2F0"/>
            </a:solidFill>
            <a:prstDash val="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" name="object 31">
            <a:extLst>
              <a:ext uri="{FF2B5EF4-FFF2-40B4-BE49-F238E27FC236}">
                <a16:creationId xmlns:a16="http://schemas.microsoft.com/office/drawing/2014/main" id="{7E813191-C7C7-3350-FCA3-DC8BF962DAC5}"/>
              </a:ext>
            </a:extLst>
          </p:cNvPr>
          <p:cNvSpPr/>
          <p:nvPr/>
        </p:nvSpPr>
        <p:spPr>
          <a:xfrm>
            <a:off x="6019485" y="1276015"/>
            <a:ext cx="1371191" cy="5187163"/>
          </a:xfrm>
          <a:custGeom>
            <a:avLst/>
            <a:gdLst/>
            <a:ahLst/>
            <a:cxnLst/>
            <a:rect l="l" t="t" r="r" b="b"/>
            <a:pathLst>
              <a:path w="2273300" h="8599805">
                <a:moveTo>
                  <a:pt x="10388" y="5181"/>
                </a:moveTo>
                <a:lnTo>
                  <a:pt x="8864" y="1511"/>
                </a:lnTo>
                <a:lnTo>
                  <a:pt x="5194" y="0"/>
                </a:lnTo>
                <a:lnTo>
                  <a:pt x="1524" y="1511"/>
                </a:lnTo>
                <a:lnTo>
                  <a:pt x="0" y="5181"/>
                </a:lnTo>
                <a:lnTo>
                  <a:pt x="1524" y="8851"/>
                </a:lnTo>
                <a:lnTo>
                  <a:pt x="5194" y="10375"/>
                </a:lnTo>
                <a:lnTo>
                  <a:pt x="8864" y="8851"/>
                </a:lnTo>
                <a:lnTo>
                  <a:pt x="10388" y="5181"/>
                </a:lnTo>
                <a:close/>
              </a:path>
              <a:path w="2273300" h="8599805">
                <a:moveTo>
                  <a:pt x="2272995" y="8594560"/>
                </a:moveTo>
                <a:lnTo>
                  <a:pt x="2271471" y="8590890"/>
                </a:lnTo>
                <a:lnTo>
                  <a:pt x="2267801" y="8589366"/>
                </a:lnTo>
                <a:lnTo>
                  <a:pt x="2264130" y="8590890"/>
                </a:lnTo>
                <a:lnTo>
                  <a:pt x="2262606" y="8594560"/>
                </a:lnTo>
                <a:lnTo>
                  <a:pt x="2264130" y="8598230"/>
                </a:lnTo>
                <a:lnTo>
                  <a:pt x="2267801" y="8599741"/>
                </a:lnTo>
                <a:lnTo>
                  <a:pt x="2271471" y="8598230"/>
                </a:lnTo>
                <a:lnTo>
                  <a:pt x="2272995" y="8594560"/>
                </a:lnTo>
                <a:close/>
              </a:path>
            </a:pathLst>
          </a:custGeom>
          <a:solidFill>
            <a:srgbClr val="D3D2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4" name="object 33">
            <a:extLst>
              <a:ext uri="{FF2B5EF4-FFF2-40B4-BE49-F238E27FC236}">
                <a16:creationId xmlns:a16="http://schemas.microsoft.com/office/drawing/2014/main" id="{CDE9448C-5739-CC0C-4C93-EA67BA8975E1}"/>
              </a:ext>
            </a:extLst>
          </p:cNvPr>
          <p:cNvSpPr/>
          <p:nvPr/>
        </p:nvSpPr>
        <p:spPr>
          <a:xfrm>
            <a:off x="6019485" y="1276015"/>
            <a:ext cx="1387278" cy="5200952"/>
          </a:xfrm>
          <a:custGeom>
            <a:avLst/>
            <a:gdLst/>
            <a:ahLst/>
            <a:cxnLst/>
            <a:rect l="l" t="t" r="r" b="b"/>
            <a:pathLst>
              <a:path w="2299970" h="8622665">
                <a:moveTo>
                  <a:pt x="10388" y="8616874"/>
                </a:moveTo>
                <a:lnTo>
                  <a:pt x="8864" y="8613203"/>
                </a:lnTo>
                <a:lnTo>
                  <a:pt x="5194" y="8611692"/>
                </a:lnTo>
                <a:lnTo>
                  <a:pt x="1524" y="8613203"/>
                </a:lnTo>
                <a:lnTo>
                  <a:pt x="0" y="8616874"/>
                </a:lnTo>
                <a:lnTo>
                  <a:pt x="1524" y="8620544"/>
                </a:lnTo>
                <a:lnTo>
                  <a:pt x="5194" y="8622068"/>
                </a:lnTo>
                <a:lnTo>
                  <a:pt x="8864" y="8620544"/>
                </a:lnTo>
                <a:lnTo>
                  <a:pt x="10388" y="8616874"/>
                </a:lnTo>
                <a:close/>
              </a:path>
              <a:path w="2299970" h="8622665">
                <a:moveTo>
                  <a:pt x="2299855" y="5181"/>
                </a:moveTo>
                <a:lnTo>
                  <a:pt x="2298331" y="1511"/>
                </a:lnTo>
                <a:lnTo>
                  <a:pt x="2294661" y="0"/>
                </a:lnTo>
                <a:lnTo>
                  <a:pt x="2290991" y="1511"/>
                </a:lnTo>
                <a:lnTo>
                  <a:pt x="2289479" y="5181"/>
                </a:lnTo>
                <a:lnTo>
                  <a:pt x="2290991" y="8851"/>
                </a:lnTo>
                <a:lnTo>
                  <a:pt x="2294661" y="10375"/>
                </a:lnTo>
                <a:lnTo>
                  <a:pt x="2298331" y="8851"/>
                </a:lnTo>
                <a:lnTo>
                  <a:pt x="2299855" y="5181"/>
                </a:lnTo>
                <a:close/>
              </a:path>
            </a:pathLst>
          </a:custGeom>
          <a:solidFill>
            <a:srgbClr val="D3D2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" name="object 35">
            <a:extLst>
              <a:ext uri="{FF2B5EF4-FFF2-40B4-BE49-F238E27FC236}">
                <a16:creationId xmlns:a16="http://schemas.microsoft.com/office/drawing/2014/main" id="{72E152DF-9004-336B-9C02-4D47941B1019}"/>
              </a:ext>
            </a:extLst>
          </p:cNvPr>
          <p:cNvSpPr/>
          <p:nvPr/>
        </p:nvSpPr>
        <p:spPr>
          <a:xfrm>
            <a:off x="7400437" y="6467912"/>
            <a:ext cx="6511" cy="6511"/>
          </a:xfrm>
          <a:custGeom>
            <a:avLst/>
            <a:gdLst/>
            <a:ahLst/>
            <a:cxnLst/>
            <a:rect l="l" t="t" r="r" b="b"/>
            <a:pathLst>
              <a:path w="10795" h="10795">
                <a:moveTo>
                  <a:pt x="0" y="5189"/>
                </a:moveTo>
                <a:lnTo>
                  <a:pt x="1519" y="1519"/>
                </a:lnTo>
                <a:lnTo>
                  <a:pt x="5189" y="0"/>
                </a:lnTo>
                <a:lnTo>
                  <a:pt x="8858" y="1519"/>
                </a:lnTo>
                <a:lnTo>
                  <a:pt x="10378" y="5189"/>
                </a:lnTo>
                <a:lnTo>
                  <a:pt x="8858" y="8858"/>
                </a:lnTo>
                <a:lnTo>
                  <a:pt x="5189" y="10378"/>
                </a:lnTo>
                <a:lnTo>
                  <a:pt x="1519" y="8858"/>
                </a:lnTo>
                <a:lnTo>
                  <a:pt x="0" y="5189"/>
                </a:lnTo>
                <a:close/>
              </a:path>
            </a:pathLst>
          </a:custGeom>
          <a:solidFill>
            <a:srgbClr val="D3D2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0" name="object 52">
            <a:extLst>
              <a:ext uri="{FF2B5EF4-FFF2-40B4-BE49-F238E27FC236}">
                <a16:creationId xmlns:a16="http://schemas.microsoft.com/office/drawing/2014/main" id="{9ECC2744-5A00-0957-6E29-5BCF8788EFF6}"/>
              </a:ext>
            </a:extLst>
          </p:cNvPr>
          <p:cNvSpPr/>
          <p:nvPr/>
        </p:nvSpPr>
        <p:spPr>
          <a:xfrm>
            <a:off x="7621597" y="1935296"/>
            <a:ext cx="12639" cy="12639"/>
          </a:xfrm>
          <a:custGeom>
            <a:avLst/>
            <a:gdLst/>
            <a:ahLst/>
            <a:cxnLst/>
            <a:rect l="l" t="t" r="r" b="b"/>
            <a:pathLst>
              <a:path w="20954" h="20955">
                <a:moveTo>
                  <a:pt x="0" y="10378"/>
                </a:moveTo>
                <a:lnTo>
                  <a:pt x="3039" y="3039"/>
                </a:lnTo>
                <a:lnTo>
                  <a:pt x="10378" y="0"/>
                </a:lnTo>
                <a:lnTo>
                  <a:pt x="17717" y="3039"/>
                </a:lnTo>
                <a:lnTo>
                  <a:pt x="20757" y="10378"/>
                </a:lnTo>
                <a:lnTo>
                  <a:pt x="17717" y="17717"/>
                </a:lnTo>
                <a:lnTo>
                  <a:pt x="10378" y="20757"/>
                </a:lnTo>
                <a:lnTo>
                  <a:pt x="3039" y="17717"/>
                </a:lnTo>
                <a:lnTo>
                  <a:pt x="0" y="10378"/>
                </a:lnTo>
                <a:close/>
              </a:path>
            </a:pathLst>
          </a:custGeom>
          <a:solidFill>
            <a:srgbClr val="121A38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31" name="Group 330">
            <a:extLst>
              <a:ext uri="{FF2B5EF4-FFF2-40B4-BE49-F238E27FC236}">
                <a16:creationId xmlns:a16="http://schemas.microsoft.com/office/drawing/2014/main" id="{07D9C84E-EFE3-097B-BF05-5F1AC80FF739}"/>
              </a:ext>
            </a:extLst>
          </p:cNvPr>
          <p:cNvGrpSpPr/>
          <p:nvPr/>
        </p:nvGrpSpPr>
        <p:grpSpPr>
          <a:xfrm>
            <a:off x="1695355" y="5859912"/>
            <a:ext cx="405048" cy="407257"/>
            <a:chOff x="958113" y="9704142"/>
            <a:chExt cx="582295" cy="585470"/>
          </a:xfrm>
        </p:grpSpPr>
        <p:sp>
          <p:nvSpPr>
            <p:cNvPr id="390" name="object 73">
              <a:extLst>
                <a:ext uri="{FF2B5EF4-FFF2-40B4-BE49-F238E27FC236}">
                  <a16:creationId xmlns:a16="http://schemas.microsoft.com/office/drawing/2014/main" id="{41AEC0A4-6D62-C058-B74F-30833E7FBD41}"/>
                </a:ext>
              </a:extLst>
            </p:cNvPr>
            <p:cNvSpPr/>
            <p:nvPr/>
          </p:nvSpPr>
          <p:spPr>
            <a:xfrm>
              <a:off x="958113" y="9704142"/>
              <a:ext cx="582295" cy="585470"/>
            </a:xfrm>
            <a:custGeom>
              <a:avLst/>
              <a:gdLst/>
              <a:ahLst/>
              <a:cxnLst/>
              <a:rect l="l" t="t" r="r" b="b"/>
              <a:pathLst>
                <a:path w="582294" h="585470">
                  <a:moveTo>
                    <a:pt x="195961" y="160515"/>
                  </a:moveTo>
                  <a:lnTo>
                    <a:pt x="195922" y="153682"/>
                  </a:lnTo>
                  <a:lnTo>
                    <a:pt x="190436" y="152679"/>
                  </a:lnTo>
                  <a:lnTo>
                    <a:pt x="82588" y="152819"/>
                  </a:lnTo>
                  <a:lnTo>
                    <a:pt x="79692" y="154317"/>
                  </a:lnTo>
                  <a:lnTo>
                    <a:pt x="78066" y="156806"/>
                  </a:lnTo>
                  <a:lnTo>
                    <a:pt x="78333" y="162521"/>
                  </a:lnTo>
                  <a:lnTo>
                    <a:pt x="80213" y="164846"/>
                  </a:lnTo>
                  <a:lnTo>
                    <a:pt x="83273" y="166014"/>
                  </a:lnTo>
                  <a:lnTo>
                    <a:pt x="189598" y="166090"/>
                  </a:lnTo>
                  <a:lnTo>
                    <a:pt x="195491" y="165544"/>
                  </a:lnTo>
                  <a:lnTo>
                    <a:pt x="195961" y="160515"/>
                  </a:lnTo>
                  <a:close/>
                </a:path>
                <a:path w="582294" h="585470">
                  <a:moveTo>
                    <a:pt x="222021" y="470598"/>
                  </a:moveTo>
                  <a:lnTo>
                    <a:pt x="220738" y="467499"/>
                  </a:lnTo>
                  <a:lnTo>
                    <a:pt x="216890" y="466064"/>
                  </a:lnTo>
                  <a:lnTo>
                    <a:pt x="82588" y="466242"/>
                  </a:lnTo>
                  <a:lnTo>
                    <a:pt x="79692" y="467753"/>
                  </a:lnTo>
                  <a:lnTo>
                    <a:pt x="78066" y="470242"/>
                  </a:lnTo>
                  <a:lnTo>
                    <a:pt x="78333" y="475945"/>
                  </a:lnTo>
                  <a:lnTo>
                    <a:pt x="80213" y="478282"/>
                  </a:lnTo>
                  <a:lnTo>
                    <a:pt x="83273" y="479450"/>
                  </a:lnTo>
                  <a:lnTo>
                    <a:pt x="216115" y="479539"/>
                  </a:lnTo>
                  <a:lnTo>
                    <a:pt x="221259" y="478294"/>
                  </a:lnTo>
                  <a:lnTo>
                    <a:pt x="221843" y="474332"/>
                  </a:lnTo>
                  <a:lnTo>
                    <a:pt x="222021" y="470598"/>
                  </a:lnTo>
                  <a:close/>
                </a:path>
                <a:path w="582294" h="585470">
                  <a:moveTo>
                    <a:pt x="222021" y="392239"/>
                  </a:moveTo>
                  <a:lnTo>
                    <a:pt x="220738" y="389153"/>
                  </a:lnTo>
                  <a:lnTo>
                    <a:pt x="216890" y="387705"/>
                  </a:lnTo>
                  <a:lnTo>
                    <a:pt x="82588" y="387883"/>
                  </a:lnTo>
                  <a:lnTo>
                    <a:pt x="79692" y="389394"/>
                  </a:lnTo>
                  <a:lnTo>
                    <a:pt x="78066" y="391883"/>
                  </a:lnTo>
                  <a:lnTo>
                    <a:pt x="78333" y="397586"/>
                  </a:lnTo>
                  <a:lnTo>
                    <a:pt x="80213" y="399923"/>
                  </a:lnTo>
                  <a:lnTo>
                    <a:pt x="83273" y="401091"/>
                  </a:lnTo>
                  <a:lnTo>
                    <a:pt x="216115" y="401180"/>
                  </a:lnTo>
                  <a:lnTo>
                    <a:pt x="221272" y="399935"/>
                  </a:lnTo>
                  <a:lnTo>
                    <a:pt x="221843" y="395973"/>
                  </a:lnTo>
                  <a:lnTo>
                    <a:pt x="222021" y="392239"/>
                  </a:lnTo>
                  <a:close/>
                </a:path>
                <a:path w="582294" h="585470">
                  <a:moveTo>
                    <a:pt x="274701" y="238544"/>
                  </a:moveTo>
                  <a:lnTo>
                    <a:pt x="274256" y="236321"/>
                  </a:lnTo>
                  <a:lnTo>
                    <a:pt x="272910" y="231381"/>
                  </a:lnTo>
                  <a:lnTo>
                    <a:pt x="267944" y="230924"/>
                  </a:lnTo>
                  <a:lnTo>
                    <a:pt x="82600" y="231178"/>
                  </a:lnTo>
                  <a:lnTo>
                    <a:pt x="79946" y="232549"/>
                  </a:lnTo>
                  <a:lnTo>
                    <a:pt x="78359" y="234708"/>
                  </a:lnTo>
                  <a:lnTo>
                    <a:pt x="78028" y="239610"/>
                  </a:lnTo>
                  <a:lnTo>
                    <a:pt x="79197" y="241858"/>
                  </a:lnTo>
                  <a:lnTo>
                    <a:pt x="81419" y="243560"/>
                  </a:lnTo>
                  <a:lnTo>
                    <a:pt x="132283" y="244424"/>
                  </a:lnTo>
                  <a:lnTo>
                    <a:pt x="179095" y="244703"/>
                  </a:lnTo>
                  <a:lnTo>
                    <a:pt x="226593" y="244373"/>
                  </a:lnTo>
                  <a:lnTo>
                    <a:pt x="271310" y="243357"/>
                  </a:lnTo>
                  <a:lnTo>
                    <a:pt x="274104" y="241439"/>
                  </a:lnTo>
                  <a:lnTo>
                    <a:pt x="274701" y="238544"/>
                  </a:lnTo>
                  <a:close/>
                </a:path>
                <a:path w="582294" h="585470">
                  <a:moveTo>
                    <a:pt x="300634" y="317538"/>
                  </a:moveTo>
                  <a:lnTo>
                    <a:pt x="299732" y="312077"/>
                  </a:lnTo>
                  <a:lnTo>
                    <a:pt x="297624" y="310007"/>
                  </a:lnTo>
                  <a:lnTo>
                    <a:pt x="294487" y="309245"/>
                  </a:lnTo>
                  <a:lnTo>
                    <a:pt x="82600" y="309537"/>
                  </a:lnTo>
                  <a:lnTo>
                    <a:pt x="79946" y="310908"/>
                  </a:lnTo>
                  <a:lnTo>
                    <a:pt x="78359" y="313067"/>
                  </a:lnTo>
                  <a:lnTo>
                    <a:pt x="78028" y="317957"/>
                  </a:lnTo>
                  <a:lnTo>
                    <a:pt x="79197" y="320205"/>
                  </a:lnTo>
                  <a:lnTo>
                    <a:pt x="81419" y="321919"/>
                  </a:lnTo>
                  <a:lnTo>
                    <a:pt x="135229" y="322757"/>
                  </a:lnTo>
                  <a:lnTo>
                    <a:pt x="189242" y="323037"/>
                  </a:lnTo>
                  <a:lnTo>
                    <a:pt x="243268" y="322757"/>
                  </a:lnTo>
                  <a:lnTo>
                    <a:pt x="297091" y="321906"/>
                  </a:lnTo>
                  <a:lnTo>
                    <a:pt x="299491" y="320090"/>
                  </a:lnTo>
                  <a:lnTo>
                    <a:pt x="300634" y="317538"/>
                  </a:lnTo>
                  <a:close/>
                </a:path>
                <a:path w="582294" h="585470">
                  <a:moveTo>
                    <a:pt x="581863" y="347548"/>
                  </a:moveTo>
                  <a:lnTo>
                    <a:pt x="579437" y="340258"/>
                  </a:lnTo>
                  <a:lnTo>
                    <a:pt x="574611" y="335330"/>
                  </a:lnTo>
                  <a:lnTo>
                    <a:pt x="567397" y="331851"/>
                  </a:lnTo>
                  <a:lnTo>
                    <a:pt x="566585" y="331597"/>
                  </a:lnTo>
                  <a:lnTo>
                    <a:pt x="566585" y="351599"/>
                  </a:lnTo>
                  <a:lnTo>
                    <a:pt x="565645" y="400469"/>
                  </a:lnTo>
                  <a:lnTo>
                    <a:pt x="551815" y="452424"/>
                  </a:lnTo>
                  <a:lnTo>
                    <a:pt x="525995" y="495312"/>
                  </a:lnTo>
                  <a:lnTo>
                    <a:pt x="488784" y="531114"/>
                  </a:lnTo>
                  <a:lnTo>
                    <a:pt x="451104" y="557377"/>
                  </a:lnTo>
                  <a:lnTo>
                    <a:pt x="435711" y="565962"/>
                  </a:lnTo>
                  <a:lnTo>
                    <a:pt x="430911" y="565962"/>
                  </a:lnTo>
                  <a:lnTo>
                    <a:pt x="391312" y="541058"/>
                  </a:lnTo>
                  <a:lnTo>
                    <a:pt x="349402" y="506272"/>
                  </a:lnTo>
                  <a:lnTo>
                    <a:pt x="324878" y="473671"/>
                  </a:lnTo>
                  <a:lnTo>
                    <a:pt x="302958" y="416890"/>
                  </a:lnTo>
                  <a:lnTo>
                    <a:pt x="298551" y="385470"/>
                  </a:lnTo>
                  <a:lnTo>
                    <a:pt x="298577" y="351599"/>
                  </a:lnTo>
                  <a:lnTo>
                    <a:pt x="298729" y="349110"/>
                  </a:lnTo>
                  <a:lnTo>
                    <a:pt x="300812" y="346506"/>
                  </a:lnTo>
                  <a:lnTo>
                    <a:pt x="303733" y="345630"/>
                  </a:lnTo>
                  <a:lnTo>
                    <a:pt x="321729" y="340017"/>
                  </a:lnTo>
                  <a:lnTo>
                    <a:pt x="368782" y="322046"/>
                  </a:lnTo>
                  <a:lnTo>
                    <a:pt x="402818" y="304622"/>
                  </a:lnTo>
                  <a:lnTo>
                    <a:pt x="424611" y="292379"/>
                  </a:lnTo>
                  <a:lnTo>
                    <a:pt x="430949" y="288899"/>
                  </a:lnTo>
                  <a:lnTo>
                    <a:pt x="430733" y="288899"/>
                  </a:lnTo>
                  <a:lnTo>
                    <a:pt x="432333" y="288518"/>
                  </a:lnTo>
                  <a:lnTo>
                    <a:pt x="434898" y="288518"/>
                  </a:lnTo>
                  <a:lnTo>
                    <a:pt x="436257" y="288899"/>
                  </a:lnTo>
                  <a:lnTo>
                    <a:pt x="437464" y="289674"/>
                  </a:lnTo>
                  <a:lnTo>
                    <a:pt x="466483" y="306666"/>
                  </a:lnTo>
                  <a:lnTo>
                    <a:pt x="496887" y="321652"/>
                  </a:lnTo>
                  <a:lnTo>
                    <a:pt x="528548" y="334568"/>
                  </a:lnTo>
                  <a:lnTo>
                    <a:pt x="561365" y="345351"/>
                  </a:lnTo>
                  <a:lnTo>
                    <a:pt x="564210" y="346176"/>
                  </a:lnTo>
                  <a:lnTo>
                    <a:pt x="566267" y="348653"/>
                  </a:lnTo>
                  <a:lnTo>
                    <a:pt x="566585" y="351599"/>
                  </a:lnTo>
                  <a:lnTo>
                    <a:pt x="566585" y="331597"/>
                  </a:lnTo>
                  <a:lnTo>
                    <a:pt x="557860" y="328853"/>
                  </a:lnTo>
                  <a:lnTo>
                    <a:pt x="551789" y="327101"/>
                  </a:lnTo>
                  <a:lnTo>
                    <a:pt x="548817" y="326072"/>
                  </a:lnTo>
                  <a:lnTo>
                    <a:pt x="506882" y="309905"/>
                  </a:lnTo>
                  <a:lnTo>
                    <a:pt x="470420" y="292112"/>
                  </a:lnTo>
                  <a:lnTo>
                    <a:pt x="468934" y="275856"/>
                  </a:lnTo>
                  <a:lnTo>
                    <a:pt x="468718" y="183070"/>
                  </a:lnTo>
                  <a:lnTo>
                    <a:pt x="461314" y="161505"/>
                  </a:lnTo>
                  <a:lnTo>
                    <a:pt x="458419" y="157365"/>
                  </a:lnTo>
                  <a:lnTo>
                    <a:pt x="454037" y="151117"/>
                  </a:lnTo>
                  <a:lnTo>
                    <a:pt x="454037" y="182003"/>
                  </a:lnTo>
                  <a:lnTo>
                    <a:pt x="454037" y="271043"/>
                  </a:lnTo>
                  <a:lnTo>
                    <a:pt x="452907" y="273113"/>
                  </a:lnTo>
                  <a:lnTo>
                    <a:pt x="452780" y="273342"/>
                  </a:lnTo>
                  <a:lnTo>
                    <a:pt x="449516" y="275463"/>
                  </a:lnTo>
                  <a:lnTo>
                    <a:pt x="448132" y="275856"/>
                  </a:lnTo>
                  <a:lnTo>
                    <a:pt x="445744" y="275856"/>
                  </a:lnTo>
                  <a:lnTo>
                    <a:pt x="444715" y="275653"/>
                  </a:lnTo>
                  <a:lnTo>
                    <a:pt x="440601" y="273812"/>
                  </a:lnTo>
                  <a:lnTo>
                    <a:pt x="437502" y="273113"/>
                  </a:lnTo>
                  <a:lnTo>
                    <a:pt x="434314" y="273113"/>
                  </a:lnTo>
                  <a:lnTo>
                    <a:pt x="427202" y="274180"/>
                  </a:lnTo>
                  <a:lnTo>
                    <a:pt x="420103" y="276999"/>
                  </a:lnTo>
                  <a:lnTo>
                    <a:pt x="412927" y="281038"/>
                  </a:lnTo>
                  <a:lnTo>
                    <a:pt x="405612" y="285762"/>
                  </a:lnTo>
                  <a:lnTo>
                    <a:pt x="397002" y="291439"/>
                  </a:lnTo>
                  <a:lnTo>
                    <a:pt x="392531" y="293852"/>
                  </a:lnTo>
                  <a:lnTo>
                    <a:pt x="348437" y="314579"/>
                  </a:lnTo>
                  <a:lnTo>
                    <a:pt x="318376" y="325107"/>
                  </a:lnTo>
                  <a:lnTo>
                    <a:pt x="305092" y="329120"/>
                  </a:lnTo>
                  <a:lnTo>
                    <a:pt x="294640" y="333692"/>
                  </a:lnTo>
                  <a:lnTo>
                    <a:pt x="287439" y="339674"/>
                  </a:lnTo>
                  <a:lnTo>
                    <a:pt x="283845" y="347980"/>
                  </a:lnTo>
                  <a:lnTo>
                    <a:pt x="282409" y="376516"/>
                  </a:lnTo>
                  <a:lnTo>
                    <a:pt x="286016" y="407835"/>
                  </a:lnTo>
                  <a:lnTo>
                    <a:pt x="303098" y="464312"/>
                  </a:lnTo>
                  <a:lnTo>
                    <a:pt x="336042" y="513676"/>
                  </a:lnTo>
                  <a:lnTo>
                    <a:pt x="385521" y="555371"/>
                  </a:lnTo>
                  <a:lnTo>
                    <a:pt x="388213" y="557136"/>
                  </a:lnTo>
                  <a:lnTo>
                    <a:pt x="389420" y="560463"/>
                  </a:lnTo>
                  <a:lnTo>
                    <a:pt x="387578" y="566635"/>
                  </a:lnTo>
                  <a:lnTo>
                    <a:pt x="384733" y="568744"/>
                  </a:lnTo>
                  <a:lnTo>
                    <a:pt x="54673" y="568744"/>
                  </a:lnTo>
                  <a:lnTo>
                    <a:pt x="22847" y="546722"/>
                  </a:lnTo>
                  <a:lnTo>
                    <a:pt x="14706" y="523074"/>
                  </a:lnTo>
                  <a:lnTo>
                    <a:pt x="14757" y="58978"/>
                  </a:lnTo>
                  <a:lnTo>
                    <a:pt x="39662" y="21805"/>
                  </a:lnTo>
                  <a:lnTo>
                    <a:pt x="54673" y="16306"/>
                  </a:lnTo>
                  <a:lnTo>
                    <a:pt x="295008" y="16306"/>
                  </a:lnTo>
                  <a:lnTo>
                    <a:pt x="298272" y="19583"/>
                  </a:lnTo>
                  <a:lnTo>
                    <a:pt x="298272" y="120116"/>
                  </a:lnTo>
                  <a:lnTo>
                    <a:pt x="303860" y="136639"/>
                  </a:lnTo>
                  <a:lnTo>
                    <a:pt x="317741" y="153568"/>
                  </a:lnTo>
                  <a:lnTo>
                    <a:pt x="335534" y="166751"/>
                  </a:lnTo>
                  <a:lnTo>
                    <a:pt x="352894" y="172072"/>
                  </a:lnTo>
                  <a:lnTo>
                    <a:pt x="447865" y="172072"/>
                  </a:lnTo>
                  <a:lnTo>
                    <a:pt x="450151" y="173304"/>
                  </a:lnTo>
                  <a:lnTo>
                    <a:pt x="452335" y="176606"/>
                  </a:lnTo>
                  <a:lnTo>
                    <a:pt x="452729" y="178054"/>
                  </a:lnTo>
                  <a:lnTo>
                    <a:pt x="452704" y="179501"/>
                  </a:lnTo>
                  <a:lnTo>
                    <a:pt x="453263" y="180517"/>
                  </a:lnTo>
                  <a:lnTo>
                    <a:pt x="454037" y="182003"/>
                  </a:lnTo>
                  <a:lnTo>
                    <a:pt x="454037" y="151117"/>
                  </a:lnTo>
                  <a:lnTo>
                    <a:pt x="445757" y="139293"/>
                  </a:lnTo>
                  <a:lnTo>
                    <a:pt x="431977" y="124345"/>
                  </a:lnTo>
                  <a:lnTo>
                    <a:pt x="431977" y="150202"/>
                  </a:lnTo>
                  <a:lnTo>
                    <a:pt x="429691" y="155613"/>
                  </a:lnTo>
                  <a:lnTo>
                    <a:pt x="427050" y="157365"/>
                  </a:lnTo>
                  <a:lnTo>
                    <a:pt x="355549" y="157365"/>
                  </a:lnTo>
                  <a:lnTo>
                    <a:pt x="341680" y="153250"/>
                  </a:lnTo>
                  <a:lnTo>
                    <a:pt x="327850" y="142963"/>
                  </a:lnTo>
                  <a:lnTo>
                    <a:pt x="317220" y="129565"/>
                  </a:lnTo>
                  <a:lnTo>
                    <a:pt x="312966" y="116128"/>
                  </a:lnTo>
                  <a:lnTo>
                    <a:pt x="312966" y="40601"/>
                  </a:lnTo>
                  <a:lnTo>
                    <a:pt x="314782" y="37934"/>
                  </a:lnTo>
                  <a:lnTo>
                    <a:pt x="318414" y="36449"/>
                  </a:lnTo>
                  <a:lnTo>
                    <a:pt x="319341" y="36283"/>
                  </a:lnTo>
                  <a:lnTo>
                    <a:pt x="322199" y="36283"/>
                  </a:lnTo>
                  <a:lnTo>
                    <a:pt x="324091" y="37045"/>
                  </a:lnTo>
                  <a:lnTo>
                    <a:pt x="431380" y="147078"/>
                  </a:lnTo>
                  <a:lnTo>
                    <a:pt x="431977" y="150202"/>
                  </a:lnTo>
                  <a:lnTo>
                    <a:pt x="431977" y="124345"/>
                  </a:lnTo>
                  <a:lnTo>
                    <a:pt x="425919" y="117767"/>
                  </a:lnTo>
                  <a:lnTo>
                    <a:pt x="405714" y="98234"/>
                  </a:lnTo>
                  <a:lnTo>
                    <a:pt x="393319" y="86487"/>
                  </a:lnTo>
                  <a:lnTo>
                    <a:pt x="383374" y="76365"/>
                  </a:lnTo>
                  <a:lnTo>
                    <a:pt x="372148" y="64008"/>
                  </a:lnTo>
                  <a:lnTo>
                    <a:pt x="353580" y="43980"/>
                  </a:lnTo>
                  <a:lnTo>
                    <a:pt x="345554" y="36283"/>
                  </a:lnTo>
                  <a:lnTo>
                    <a:pt x="333108" y="24320"/>
                  </a:lnTo>
                  <a:lnTo>
                    <a:pt x="322148" y="16306"/>
                  </a:lnTo>
                  <a:lnTo>
                    <a:pt x="312013" y="8902"/>
                  </a:lnTo>
                  <a:lnTo>
                    <a:pt x="294347" y="2578"/>
                  </a:lnTo>
                  <a:lnTo>
                    <a:pt x="291553" y="1574"/>
                  </a:lnTo>
                  <a:lnTo>
                    <a:pt x="281305" y="2044"/>
                  </a:lnTo>
                  <a:lnTo>
                    <a:pt x="270624" y="2374"/>
                  </a:lnTo>
                  <a:lnTo>
                    <a:pt x="259448" y="2578"/>
                  </a:lnTo>
                  <a:lnTo>
                    <a:pt x="233489" y="2578"/>
                  </a:lnTo>
                  <a:lnTo>
                    <a:pt x="163766" y="800"/>
                  </a:lnTo>
                  <a:lnTo>
                    <a:pt x="127736" y="0"/>
                  </a:lnTo>
                  <a:lnTo>
                    <a:pt x="95567" y="0"/>
                  </a:lnTo>
                  <a:lnTo>
                    <a:pt x="82207" y="304"/>
                  </a:lnTo>
                  <a:lnTo>
                    <a:pt x="69964" y="800"/>
                  </a:lnTo>
                  <a:lnTo>
                    <a:pt x="57086" y="1574"/>
                  </a:lnTo>
                  <a:lnTo>
                    <a:pt x="57619" y="1574"/>
                  </a:lnTo>
                  <a:lnTo>
                    <a:pt x="36664" y="6985"/>
                  </a:lnTo>
                  <a:lnTo>
                    <a:pt x="18961" y="19215"/>
                  </a:lnTo>
                  <a:lnTo>
                    <a:pt x="6223" y="36690"/>
                  </a:lnTo>
                  <a:lnTo>
                    <a:pt x="0" y="57886"/>
                  </a:lnTo>
                  <a:lnTo>
                    <a:pt x="0" y="527177"/>
                  </a:lnTo>
                  <a:lnTo>
                    <a:pt x="5842" y="547573"/>
                  </a:lnTo>
                  <a:lnTo>
                    <a:pt x="17843" y="564642"/>
                  </a:lnTo>
                  <a:lnTo>
                    <a:pt x="34683" y="577037"/>
                  </a:lnTo>
                  <a:lnTo>
                    <a:pt x="55054" y="583425"/>
                  </a:lnTo>
                  <a:lnTo>
                    <a:pt x="86537" y="582676"/>
                  </a:lnTo>
                  <a:lnTo>
                    <a:pt x="157734" y="582676"/>
                  </a:lnTo>
                  <a:lnTo>
                    <a:pt x="183769" y="582980"/>
                  </a:lnTo>
                  <a:lnTo>
                    <a:pt x="180746" y="582980"/>
                  </a:lnTo>
                  <a:lnTo>
                    <a:pt x="208597" y="583450"/>
                  </a:lnTo>
                  <a:lnTo>
                    <a:pt x="207441" y="583450"/>
                  </a:lnTo>
                  <a:lnTo>
                    <a:pt x="279069" y="584733"/>
                  </a:lnTo>
                  <a:lnTo>
                    <a:pt x="313893" y="585139"/>
                  </a:lnTo>
                  <a:lnTo>
                    <a:pt x="345325" y="585139"/>
                  </a:lnTo>
                  <a:lnTo>
                    <a:pt x="373380" y="584733"/>
                  </a:lnTo>
                  <a:lnTo>
                    <a:pt x="391337" y="584276"/>
                  </a:lnTo>
                  <a:lnTo>
                    <a:pt x="392023" y="584276"/>
                  </a:lnTo>
                  <a:lnTo>
                    <a:pt x="413905" y="583450"/>
                  </a:lnTo>
                  <a:lnTo>
                    <a:pt x="416420" y="582676"/>
                  </a:lnTo>
                  <a:lnTo>
                    <a:pt x="422008" y="580974"/>
                  </a:lnTo>
                  <a:lnTo>
                    <a:pt x="427672" y="580974"/>
                  </a:lnTo>
                  <a:lnTo>
                    <a:pt x="432943" y="582053"/>
                  </a:lnTo>
                  <a:lnTo>
                    <a:pt x="434619" y="582053"/>
                  </a:lnTo>
                  <a:lnTo>
                    <a:pt x="436994" y="580974"/>
                  </a:lnTo>
                  <a:lnTo>
                    <a:pt x="447205" y="576326"/>
                  </a:lnTo>
                  <a:lnTo>
                    <a:pt x="459587" y="568744"/>
                  </a:lnTo>
                  <a:lnTo>
                    <a:pt x="464134" y="565962"/>
                  </a:lnTo>
                  <a:lnTo>
                    <a:pt x="504075" y="538403"/>
                  </a:lnTo>
                  <a:lnTo>
                    <a:pt x="541185" y="499579"/>
                  </a:lnTo>
                  <a:lnTo>
                    <a:pt x="567499" y="452424"/>
                  </a:lnTo>
                  <a:lnTo>
                    <a:pt x="581583" y="400469"/>
                  </a:lnTo>
                  <a:lnTo>
                    <a:pt x="581837" y="352158"/>
                  </a:lnTo>
                  <a:lnTo>
                    <a:pt x="581863" y="34754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91" name="object 74">
              <a:extLst>
                <a:ext uri="{FF2B5EF4-FFF2-40B4-BE49-F238E27FC236}">
                  <a16:creationId xmlns:a16="http://schemas.microsoft.com/office/drawing/2014/main" id="{08EEBC4B-84D5-305B-1D6A-5AA0F538A299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351715" y="10105130"/>
              <a:ext cx="92081" cy="65366"/>
            </a:xfrm>
            <a:prstGeom prst="rect">
              <a:avLst/>
            </a:prstGeom>
          </p:spPr>
        </p:pic>
      </p:grpSp>
      <p:pic>
        <p:nvPicPr>
          <p:cNvPr id="332" name="object 75">
            <a:extLst>
              <a:ext uri="{FF2B5EF4-FFF2-40B4-BE49-F238E27FC236}">
                <a16:creationId xmlns:a16="http://schemas.microsoft.com/office/drawing/2014/main" id="{7A8CC346-CD2F-5841-9F6A-EFCE3DDD9B7A}"/>
              </a:ext>
            </a:extLst>
          </p:cNvPr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672170" y="4303146"/>
            <a:ext cx="422899" cy="386905"/>
          </a:xfrm>
          <a:prstGeom prst="rect">
            <a:avLst/>
          </a:prstGeom>
        </p:spPr>
      </p:pic>
      <p:pic>
        <p:nvPicPr>
          <p:cNvPr id="333" name="object 76">
            <a:extLst>
              <a:ext uri="{FF2B5EF4-FFF2-40B4-BE49-F238E27FC236}">
                <a16:creationId xmlns:a16="http://schemas.microsoft.com/office/drawing/2014/main" id="{F56FCBE9-1D79-9B08-CDBF-EC0FC2C93C1D}"/>
              </a:ext>
            </a:extLst>
          </p:cNvPr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658214" y="5012546"/>
            <a:ext cx="482843" cy="486243"/>
          </a:xfrm>
          <a:prstGeom prst="rect">
            <a:avLst/>
          </a:prstGeom>
        </p:spPr>
      </p:pic>
      <p:grpSp>
        <p:nvGrpSpPr>
          <p:cNvPr id="334" name="Group 333">
            <a:extLst>
              <a:ext uri="{FF2B5EF4-FFF2-40B4-BE49-F238E27FC236}">
                <a16:creationId xmlns:a16="http://schemas.microsoft.com/office/drawing/2014/main" id="{1B713199-A37A-7D37-838E-17D5FE981A49}"/>
              </a:ext>
            </a:extLst>
          </p:cNvPr>
          <p:cNvGrpSpPr/>
          <p:nvPr/>
        </p:nvGrpSpPr>
        <p:grpSpPr>
          <a:xfrm>
            <a:off x="1639164" y="3467596"/>
            <a:ext cx="507126" cy="441557"/>
            <a:chOff x="903748" y="5835497"/>
            <a:chExt cx="679610" cy="591740"/>
          </a:xfrm>
        </p:grpSpPr>
        <p:pic>
          <p:nvPicPr>
            <p:cNvPr id="386" name="object 77">
              <a:extLst>
                <a:ext uri="{FF2B5EF4-FFF2-40B4-BE49-F238E27FC236}">
                  <a16:creationId xmlns:a16="http://schemas.microsoft.com/office/drawing/2014/main" id="{05E483E4-C245-765E-0015-164D73581EB1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197092" y="6129594"/>
              <a:ext cx="253931" cy="238217"/>
            </a:xfrm>
            <a:prstGeom prst="rect">
              <a:avLst/>
            </a:prstGeom>
          </p:spPr>
        </p:pic>
        <p:sp>
          <p:nvSpPr>
            <p:cNvPr id="387" name="object 78">
              <a:extLst>
                <a:ext uri="{FF2B5EF4-FFF2-40B4-BE49-F238E27FC236}">
                  <a16:creationId xmlns:a16="http://schemas.microsoft.com/office/drawing/2014/main" id="{2BC3C1DC-B063-3F0E-0058-EE6EF9B46593}"/>
                </a:ext>
              </a:extLst>
            </p:cNvPr>
            <p:cNvSpPr/>
            <p:nvPr/>
          </p:nvSpPr>
          <p:spPr>
            <a:xfrm>
              <a:off x="903998" y="6011947"/>
              <a:ext cx="606425" cy="415290"/>
            </a:xfrm>
            <a:custGeom>
              <a:avLst/>
              <a:gdLst/>
              <a:ahLst/>
              <a:cxnLst/>
              <a:rect l="l" t="t" r="r" b="b"/>
              <a:pathLst>
                <a:path w="606425" h="415289">
                  <a:moveTo>
                    <a:pt x="400227" y="9855"/>
                  </a:moveTo>
                  <a:lnTo>
                    <a:pt x="399224" y="3238"/>
                  </a:lnTo>
                  <a:lnTo>
                    <a:pt x="395478" y="0"/>
                  </a:lnTo>
                  <a:lnTo>
                    <a:pt x="391147" y="0"/>
                  </a:lnTo>
                  <a:lnTo>
                    <a:pt x="348246" y="11734"/>
                  </a:lnTo>
                  <a:lnTo>
                    <a:pt x="309765" y="34480"/>
                  </a:lnTo>
                  <a:lnTo>
                    <a:pt x="300456" y="42786"/>
                  </a:lnTo>
                  <a:lnTo>
                    <a:pt x="294093" y="37363"/>
                  </a:lnTo>
                  <a:lnTo>
                    <a:pt x="294093" y="61214"/>
                  </a:lnTo>
                  <a:lnTo>
                    <a:pt x="294093" y="327901"/>
                  </a:lnTo>
                  <a:lnTo>
                    <a:pt x="291465" y="325869"/>
                  </a:lnTo>
                  <a:lnTo>
                    <a:pt x="249275" y="304495"/>
                  </a:lnTo>
                  <a:lnTo>
                    <a:pt x="199186" y="294563"/>
                  </a:lnTo>
                  <a:lnTo>
                    <a:pt x="185293" y="294106"/>
                  </a:lnTo>
                  <a:lnTo>
                    <a:pt x="155981" y="295516"/>
                  </a:lnTo>
                  <a:lnTo>
                    <a:pt x="110172" y="304050"/>
                  </a:lnTo>
                  <a:lnTo>
                    <a:pt x="76466" y="316966"/>
                  </a:lnTo>
                  <a:lnTo>
                    <a:pt x="76466" y="56578"/>
                  </a:lnTo>
                  <a:lnTo>
                    <a:pt x="110197" y="33997"/>
                  </a:lnTo>
                  <a:lnTo>
                    <a:pt x="148336" y="21297"/>
                  </a:lnTo>
                  <a:lnTo>
                    <a:pt x="185293" y="17665"/>
                  </a:lnTo>
                  <a:lnTo>
                    <a:pt x="197815" y="18110"/>
                  </a:lnTo>
                  <a:lnTo>
                    <a:pt x="242773" y="27901"/>
                  </a:lnTo>
                  <a:lnTo>
                    <a:pt x="280098" y="48641"/>
                  </a:lnTo>
                  <a:lnTo>
                    <a:pt x="294093" y="61214"/>
                  </a:lnTo>
                  <a:lnTo>
                    <a:pt x="294093" y="37363"/>
                  </a:lnTo>
                  <a:lnTo>
                    <a:pt x="259435" y="15760"/>
                  </a:lnTo>
                  <a:lnTo>
                    <a:pt x="212953" y="2032"/>
                  </a:lnTo>
                  <a:lnTo>
                    <a:pt x="185293" y="12"/>
                  </a:lnTo>
                  <a:lnTo>
                    <a:pt x="171386" y="457"/>
                  </a:lnTo>
                  <a:lnTo>
                    <a:pt x="131432" y="7226"/>
                  </a:lnTo>
                  <a:lnTo>
                    <a:pt x="92735" y="23202"/>
                  </a:lnTo>
                  <a:lnTo>
                    <a:pt x="59613" y="48691"/>
                  </a:lnTo>
                  <a:lnTo>
                    <a:pt x="58813" y="50787"/>
                  </a:lnTo>
                  <a:lnTo>
                    <a:pt x="58813" y="335699"/>
                  </a:lnTo>
                  <a:lnTo>
                    <a:pt x="60693" y="338734"/>
                  </a:lnTo>
                  <a:lnTo>
                    <a:pt x="64909" y="340842"/>
                  </a:lnTo>
                  <a:lnTo>
                    <a:pt x="66281" y="341160"/>
                  </a:lnTo>
                  <a:lnTo>
                    <a:pt x="69557" y="341160"/>
                  </a:lnTo>
                  <a:lnTo>
                    <a:pt x="71386" y="340563"/>
                  </a:lnTo>
                  <a:lnTo>
                    <a:pt x="72923" y="339407"/>
                  </a:lnTo>
                  <a:lnTo>
                    <a:pt x="79984" y="335064"/>
                  </a:lnTo>
                  <a:lnTo>
                    <a:pt x="124091" y="318617"/>
                  </a:lnTo>
                  <a:lnTo>
                    <a:pt x="167411" y="312305"/>
                  </a:lnTo>
                  <a:lnTo>
                    <a:pt x="185293" y="311746"/>
                  </a:lnTo>
                  <a:lnTo>
                    <a:pt x="197866" y="312153"/>
                  </a:lnTo>
                  <a:lnTo>
                    <a:pt x="243001" y="321005"/>
                  </a:lnTo>
                  <a:lnTo>
                    <a:pt x="280174" y="339509"/>
                  </a:lnTo>
                  <a:lnTo>
                    <a:pt x="294093" y="350685"/>
                  </a:lnTo>
                  <a:lnTo>
                    <a:pt x="294093" y="351904"/>
                  </a:lnTo>
                  <a:lnTo>
                    <a:pt x="298056" y="355854"/>
                  </a:lnTo>
                  <a:lnTo>
                    <a:pt x="300405" y="355854"/>
                  </a:lnTo>
                  <a:lnTo>
                    <a:pt x="302920" y="355854"/>
                  </a:lnTo>
                  <a:lnTo>
                    <a:pt x="305092" y="355854"/>
                  </a:lnTo>
                  <a:lnTo>
                    <a:pt x="307784" y="355854"/>
                  </a:lnTo>
                  <a:lnTo>
                    <a:pt x="311746" y="351904"/>
                  </a:lnTo>
                  <a:lnTo>
                    <a:pt x="311746" y="347357"/>
                  </a:lnTo>
                  <a:lnTo>
                    <a:pt x="311873" y="345211"/>
                  </a:lnTo>
                  <a:lnTo>
                    <a:pt x="311746" y="344855"/>
                  </a:lnTo>
                  <a:lnTo>
                    <a:pt x="311746" y="62090"/>
                  </a:lnTo>
                  <a:lnTo>
                    <a:pt x="312229" y="61696"/>
                  </a:lnTo>
                  <a:lnTo>
                    <a:pt x="312839" y="56134"/>
                  </a:lnTo>
                  <a:lnTo>
                    <a:pt x="355447" y="27838"/>
                  </a:lnTo>
                  <a:lnTo>
                    <a:pt x="392455" y="17551"/>
                  </a:lnTo>
                  <a:lnTo>
                    <a:pt x="394792" y="17208"/>
                  </a:lnTo>
                  <a:lnTo>
                    <a:pt x="396849" y="15963"/>
                  </a:lnTo>
                  <a:lnTo>
                    <a:pt x="399643" y="12179"/>
                  </a:lnTo>
                  <a:lnTo>
                    <a:pt x="400227" y="9855"/>
                  </a:lnTo>
                  <a:close/>
                </a:path>
                <a:path w="606425" h="415289">
                  <a:moveTo>
                    <a:pt x="605828" y="106908"/>
                  </a:moveTo>
                  <a:lnTo>
                    <a:pt x="601878" y="102946"/>
                  </a:lnTo>
                  <a:lnTo>
                    <a:pt x="592150" y="102946"/>
                  </a:lnTo>
                  <a:lnTo>
                    <a:pt x="588187" y="106908"/>
                  </a:lnTo>
                  <a:lnTo>
                    <a:pt x="588187" y="397040"/>
                  </a:lnTo>
                  <a:lnTo>
                    <a:pt x="425424" y="397040"/>
                  </a:lnTo>
                  <a:lnTo>
                    <a:pt x="362051" y="397040"/>
                  </a:lnTo>
                  <a:lnTo>
                    <a:pt x="17640" y="397040"/>
                  </a:lnTo>
                  <a:lnTo>
                    <a:pt x="17640" y="106908"/>
                  </a:lnTo>
                  <a:lnTo>
                    <a:pt x="13690" y="102946"/>
                  </a:lnTo>
                  <a:lnTo>
                    <a:pt x="3962" y="102946"/>
                  </a:lnTo>
                  <a:lnTo>
                    <a:pt x="0" y="106908"/>
                  </a:lnTo>
                  <a:lnTo>
                    <a:pt x="0" y="410730"/>
                  </a:lnTo>
                  <a:lnTo>
                    <a:pt x="3962" y="414680"/>
                  </a:lnTo>
                  <a:lnTo>
                    <a:pt x="8826" y="414680"/>
                  </a:lnTo>
                  <a:lnTo>
                    <a:pt x="362051" y="414680"/>
                  </a:lnTo>
                  <a:lnTo>
                    <a:pt x="366915" y="414680"/>
                  </a:lnTo>
                  <a:lnTo>
                    <a:pt x="425424" y="414680"/>
                  </a:lnTo>
                  <a:lnTo>
                    <a:pt x="601878" y="414680"/>
                  </a:lnTo>
                  <a:lnTo>
                    <a:pt x="605828" y="410730"/>
                  </a:lnTo>
                  <a:lnTo>
                    <a:pt x="605828" y="10690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88" name="object 79">
              <a:extLst>
                <a:ext uri="{FF2B5EF4-FFF2-40B4-BE49-F238E27FC236}">
                  <a16:creationId xmlns:a16="http://schemas.microsoft.com/office/drawing/2014/main" id="{3D28F726-F313-785C-B1A5-D2C80CB665F2}"/>
                </a:ext>
              </a:extLst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330445" y="5835497"/>
              <a:ext cx="252913" cy="252913"/>
            </a:xfrm>
            <a:prstGeom prst="rect">
              <a:avLst/>
            </a:prstGeom>
          </p:spPr>
        </p:pic>
        <p:sp>
          <p:nvSpPr>
            <p:cNvPr id="389" name="object 80">
              <a:extLst>
                <a:ext uri="{FF2B5EF4-FFF2-40B4-BE49-F238E27FC236}">
                  <a16:creationId xmlns:a16="http://schemas.microsoft.com/office/drawing/2014/main" id="{CEB9FCA4-D580-B6EB-E220-303249B5BF50}"/>
                </a:ext>
              </a:extLst>
            </p:cNvPr>
            <p:cNvSpPr/>
            <p:nvPr/>
          </p:nvSpPr>
          <p:spPr>
            <a:xfrm>
              <a:off x="903748" y="6074634"/>
              <a:ext cx="47625" cy="91440"/>
            </a:xfrm>
            <a:custGeom>
              <a:avLst/>
              <a:gdLst/>
              <a:ahLst/>
              <a:cxnLst/>
              <a:rect l="l" t="t" r="r" b="b"/>
              <a:pathLst>
                <a:path w="47625" h="91439">
                  <a:moveTo>
                    <a:pt x="43176" y="0"/>
                  </a:moveTo>
                  <a:lnTo>
                    <a:pt x="3954" y="0"/>
                  </a:lnTo>
                  <a:lnTo>
                    <a:pt x="0" y="3954"/>
                  </a:lnTo>
                  <a:lnTo>
                    <a:pt x="0" y="87214"/>
                  </a:lnTo>
                  <a:lnTo>
                    <a:pt x="3954" y="91168"/>
                  </a:lnTo>
                  <a:lnTo>
                    <a:pt x="8822" y="91168"/>
                  </a:lnTo>
                  <a:lnTo>
                    <a:pt x="13689" y="91168"/>
                  </a:lnTo>
                  <a:lnTo>
                    <a:pt x="17644" y="87214"/>
                  </a:lnTo>
                  <a:lnTo>
                    <a:pt x="17644" y="17644"/>
                  </a:lnTo>
                  <a:lnTo>
                    <a:pt x="43176" y="17644"/>
                  </a:lnTo>
                  <a:lnTo>
                    <a:pt x="47130" y="13689"/>
                  </a:lnTo>
                  <a:lnTo>
                    <a:pt x="47130" y="3954"/>
                  </a:lnTo>
                  <a:lnTo>
                    <a:pt x="4317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41" name="object 105">
            <a:extLst>
              <a:ext uri="{FF2B5EF4-FFF2-40B4-BE49-F238E27FC236}">
                <a16:creationId xmlns:a16="http://schemas.microsoft.com/office/drawing/2014/main" id="{3F807107-AFB7-D4DE-828E-3DA0A12B2F8C}"/>
              </a:ext>
            </a:extLst>
          </p:cNvPr>
          <p:cNvSpPr txBox="1"/>
          <p:nvPr/>
        </p:nvSpPr>
        <p:spPr>
          <a:xfrm>
            <a:off x="5896487" y="2089642"/>
            <a:ext cx="1171035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77215">
              <a:lnSpc>
                <a:spcPct val="100000"/>
              </a:lnSpc>
              <a:spcBef>
                <a:spcPts val="114"/>
              </a:spcBef>
            </a:pPr>
            <a:r>
              <a:rPr lang="fr-FR" sz="1600" b="1" spc="35" dirty="0">
                <a:solidFill>
                  <a:srgbClr val="00828E"/>
                </a:solidFill>
                <a:latin typeface="Ubuntu"/>
                <a:cs typeface="Ubuntu"/>
              </a:rPr>
              <a:t>8,747</a:t>
            </a:r>
            <a:endParaRPr sz="1600" dirty="0">
              <a:solidFill>
                <a:srgbClr val="00828E"/>
              </a:solidFill>
              <a:latin typeface="Ubuntu"/>
              <a:cs typeface="Ubuntu"/>
            </a:endParaRPr>
          </a:p>
        </p:txBody>
      </p:sp>
      <p:sp>
        <p:nvSpPr>
          <p:cNvPr id="342" name="object 106">
            <a:extLst>
              <a:ext uri="{FF2B5EF4-FFF2-40B4-BE49-F238E27FC236}">
                <a16:creationId xmlns:a16="http://schemas.microsoft.com/office/drawing/2014/main" id="{DF730643-049F-2476-66E3-A7F38E0AF838}"/>
              </a:ext>
            </a:extLst>
          </p:cNvPr>
          <p:cNvSpPr txBox="1"/>
          <p:nvPr/>
        </p:nvSpPr>
        <p:spPr>
          <a:xfrm>
            <a:off x="5891279" y="2605084"/>
            <a:ext cx="1143346" cy="492443"/>
          </a:xfrm>
          <a:prstGeom prst="rect">
            <a:avLst/>
          </a:prstGeom>
          <a:ln w="10378">
            <a:noFill/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290"/>
              </a:spcBef>
            </a:pPr>
            <a:endParaRPr sz="1600" dirty="0">
              <a:solidFill>
                <a:srgbClr val="00828E"/>
              </a:solidFill>
              <a:latin typeface="Times New Roman"/>
              <a:cs typeface="Times New Roman"/>
            </a:endParaRPr>
          </a:p>
          <a:p>
            <a:pPr marL="582295">
              <a:lnSpc>
                <a:spcPct val="100000"/>
              </a:lnSpc>
            </a:pPr>
            <a:r>
              <a:rPr lang="fr-FR" sz="1600" b="1" spc="35" dirty="0">
                <a:solidFill>
                  <a:srgbClr val="00828E"/>
                </a:solidFill>
                <a:latin typeface="Ubuntu"/>
                <a:cs typeface="Ubuntu"/>
              </a:rPr>
              <a:t>0.38</a:t>
            </a:r>
            <a:endParaRPr sz="1600" dirty="0">
              <a:solidFill>
                <a:srgbClr val="00828E"/>
              </a:solidFill>
              <a:latin typeface="Ubuntu"/>
              <a:cs typeface="Ubuntu"/>
            </a:endParaRPr>
          </a:p>
        </p:txBody>
      </p:sp>
      <p:sp>
        <p:nvSpPr>
          <p:cNvPr id="343" name="object 107">
            <a:extLst>
              <a:ext uri="{FF2B5EF4-FFF2-40B4-BE49-F238E27FC236}">
                <a16:creationId xmlns:a16="http://schemas.microsoft.com/office/drawing/2014/main" id="{7CB8C2A2-2B9F-6569-81AD-EC6978C81765}"/>
              </a:ext>
            </a:extLst>
          </p:cNvPr>
          <p:cNvSpPr txBox="1"/>
          <p:nvPr/>
        </p:nvSpPr>
        <p:spPr>
          <a:xfrm>
            <a:off x="5896042" y="3366467"/>
            <a:ext cx="1143346" cy="492443"/>
          </a:xfrm>
          <a:prstGeom prst="rect">
            <a:avLst/>
          </a:prstGeom>
          <a:ln w="10378">
            <a:noFill/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450"/>
              </a:spcBef>
            </a:pPr>
            <a:endParaRPr sz="1600" dirty="0">
              <a:solidFill>
                <a:srgbClr val="0058AB"/>
              </a:solidFill>
              <a:latin typeface="Times New Roman"/>
              <a:cs typeface="Times New Roman"/>
            </a:endParaRPr>
          </a:p>
          <a:p>
            <a:pPr marL="582295">
              <a:lnSpc>
                <a:spcPct val="100000"/>
              </a:lnSpc>
            </a:pPr>
            <a:r>
              <a:rPr lang="fr-FR" sz="1600" b="1" spc="35" dirty="0">
                <a:solidFill>
                  <a:srgbClr val="0058AB"/>
                </a:solidFill>
                <a:latin typeface="Ubuntu"/>
                <a:cs typeface="Ubuntu"/>
              </a:rPr>
              <a:t>97.2</a:t>
            </a:r>
            <a:endParaRPr sz="1600" dirty="0">
              <a:solidFill>
                <a:srgbClr val="0058AB"/>
              </a:solidFill>
              <a:latin typeface="Ubuntu"/>
              <a:cs typeface="Ubuntu"/>
            </a:endParaRPr>
          </a:p>
        </p:txBody>
      </p:sp>
      <p:sp>
        <p:nvSpPr>
          <p:cNvPr id="344" name="object 108">
            <a:extLst>
              <a:ext uri="{FF2B5EF4-FFF2-40B4-BE49-F238E27FC236}">
                <a16:creationId xmlns:a16="http://schemas.microsoft.com/office/drawing/2014/main" id="{2649BEEF-9713-BB0C-02C3-700587A01800}"/>
              </a:ext>
            </a:extLst>
          </p:cNvPr>
          <p:cNvSpPr txBox="1"/>
          <p:nvPr/>
        </p:nvSpPr>
        <p:spPr>
          <a:xfrm>
            <a:off x="5898118" y="4095779"/>
            <a:ext cx="1243980" cy="492443"/>
          </a:xfrm>
          <a:prstGeom prst="rect">
            <a:avLst/>
          </a:prstGeom>
          <a:ln w="10378">
            <a:noFill/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09"/>
              </a:spcBef>
            </a:pPr>
            <a:endParaRPr sz="1600" dirty="0">
              <a:solidFill>
                <a:srgbClr val="0058AB"/>
              </a:solidFill>
              <a:latin typeface="Times New Roman"/>
              <a:cs typeface="Times New Roman"/>
            </a:endParaRPr>
          </a:p>
          <a:p>
            <a:pPr marL="582295">
              <a:lnSpc>
                <a:spcPct val="100000"/>
              </a:lnSpc>
            </a:pPr>
            <a:r>
              <a:rPr lang="fr-FR" sz="1600" b="1" spc="35" dirty="0">
                <a:solidFill>
                  <a:srgbClr val="0058AB"/>
                </a:solidFill>
                <a:latin typeface="Ubuntu"/>
                <a:cs typeface="Ubuntu"/>
              </a:rPr>
              <a:t>40.5%</a:t>
            </a:r>
            <a:endParaRPr sz="1600" dirty="0">
              <a:solidFill>
                <a:srgbClr val="0058AB"/>
              </a:solidFill>
              <a:latin typeface="Ubuntu"/>
              <a:cs typeface="Ubuntu"/>
            </a:endParaRPr>
          </a:p>
        </p:txBody>
      </p:sp>
      <p:sp>
        <p:nvSpPr>
          <p:cNvPr id="345" name="object 109">
            <a:extLst>
              <a:ext uri="{FF2B5EF4-FFF2-40B4-BE49-F238E27FC236}">
                <a16:creationId xmlns:a16="http://schemas.microsoft.com/office/drawing/2014/main" id="{B2705F51-7056-895A-ED1B-C038916E6033}"/>
              </a:ext>
            </a:extLst>
          </p:cNvPr>
          <p:cNvSpPr txBox="1"/>
          <p:nvPr/>
        </p:nvSpPr>
        <p:spPr>
          <a:xfrm>
            <a:off x="5894308" y="4903465"/>
            <a:ext cx="1251600" cy="492443"/>
          </a:xfrm>
          <a:prstGeom prst="rect">
            <a:avLst/>
          </a:prstGeom>
          <a:ln w="10378">
            <a:noFill/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205"/>
              </a:spcBef>
            </a:pPr>
            <a:endParaRPr lang="fr-FR" sz="1600" dirty="0">
              <a:solidFill>
                <a:srgbClr val="0058AB"/>
              </a:solidFill>
              <a:latin typeface="Times New Roman"/>
              <a:cs typeface="Times New Roman"/>
            </a:endParaRPr>
          </a:p>
          <a:p>
            <a:pPr marL="582295">
              <a:lnSpc>
                <a:spcPct val="100000"/>
              </a:lnSpc>
            </a:pPr>
            <a:r>
              <a:rPr lang="fr-FR" sz="1600" b="1" spc="35" dirty="0">
                <a:solidFill>
                  <a:srgbClr val="0058AB"/>
                </a:solidFill>
                <a:latin typeface="Ubuntu"/>
                <a:cs typeface="Ubuntu"/>
              </a:rPr>
              <a:t>30.5%</a:t>
            </a:r>
            <a:endParaRPr sz="1600" dirty="0">
              <a:solidFill>
                <a:srgbClr val="0058AB"/>
              </a:solidFill>
              <a:latin typeface="Ubuntu"/>
              <a:cs typeface="Ubuntu"/>
            </a:endParaRPr>
          </a:p>
        </p:txBody>
      </p:sp>
      <p:sp>
        <p:nvSpPr>
          <p:cNvPr id="346" name="object 110">
            <a:extLst>
              <a:ext uri="{FF2B5EF4-FFF2-40B4-BE49-F238E27FC236}">
                <a16:creationId xmlns:a16="http://schemas.microsoft.com/office/drawing/2014/main" id="{92A12AA9-5668-2428-F7FA-DF3CBFBF79C1}"/>
              </a:ext>
            </a:extLst>
          </p:cNvPr>
          <p:cNvSpPr txBox="1"/>
          <p:nvPr/>
        </p:nvSpPr>
        <p:spPr>
          <a:xfrm>
            <a:off x="5894309" y="5923566"/>
            <a:ext cx="1251599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77215">
              <a:lnSpc>
                <a:spcPct val="100000"/>
              </a:lnSpc>
              <a:spcBef>
                <a:spcPts val="114"/>
              </a:spcBef>
            </a:pPr>
            <a:r>
              <a:rPr lang="fr-FR" sz="1600" b="1" spc="35" dirty="0">
                <a:solidFill>
                  <a:srgbClr val="705F9E"/>
                </a:solidFill>
                <a:latin typeface="Ubuntu"/>
                <a:cs typeface="Ubuntu"/>
              </a:rPr>
              <a:t>72%</a:t>
            </a:r>
            <a:endParaRPr sz="1600" dirty="0">
              <a:solidFill>
                <a:srgbClr val="705F9E"/>
              </a:solidFill>
              <a:latin typeface="Ubuntu"/>
              <a:cs typeface="Ubuntu"/>
            </a:endParaRPr>
          </a:p>
        </p:txBody>
      </p:sp>
      <p:sp>
        <p:nvSpPr>
          <p:cNvPr id="349" name="object 32">
            <a:extLst>
              <a:ext uri="{FF2B5EF4-FFF2-40B4-BE49-F238E27FC236}">
                <a16:creationId xmlns:a16="http://schemas.microsoft.com/office/drawing/2014/main" id="{A97C877E-E42D-24EB-1B39-FE0CA70DEFBA}"/>
              </a:ext>
            </a:extLst>
          </p:cNvPr>
          <p:cNvSpPr/>
          <p:nvPr/>
        </p:nvSpPr>
        <p:spPr>
          <a:xfrm>
            <a:off x="6022622" y="1297892"/>
            <a:ext cx="0" cy="5166480"/>
          </a:xfrm>
          <a:custGeom>
            <a:avLst/>
            <a:gdLst/>
            <a:ahLst/>
            <a:cxnLst/>
            <a:rect l="l" t="t" r="r" b="b"/>
            <a:pathLst>
              <a:path h="8565515">
                <a:moveTo>
                  <a:pt x="0" y="0"/>
                </a:moveTo>
                <a:lnTo>
                  <a:pt x="0" y="8565059"/>
                </a:lnTo>
              </a:path>
            </a:pathLst>
          </a:custGeom>
          <a:ln w="10378">
            <a:solidFill>
              <a:srgbClr val="D3D2F0"/>
            </a:solidFill>
            <a:prstDash val="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0" name="object 16">
            <a:extLst>
              <a:ext uri="{FF2B5EF4-FFF2-40B4-BE49-F238E27FC236}">
                <a16:creationId xmlns:a16="http://schemas.microsoft.com/office/drawing/2014/main" id="{1C6C3FAF-D33D-F333-AEFA-C3EA7191CB83}"/>
              </a:ext>
            </a:extLst>
          </p:cNvPr>
          <p:cNvSpPr/>
          <p:nvPr/>
        </p:nvSpPr>
        <p:spPr>
          <a:xfrm>
            <a:off x="4691532" y="1297893"/>
            <a:ext cx="0" cy="5166480"/>
          </a:xfrm>
          <a:custGeom>
            <a:avLst/>
            <a:gdLst/>
            <a:ahLst/>
            <a:cxnLst/>
            <a:rect l="l" t="t" r="r" b="b"/>
            <a:pathLst>
              <a:path h="8565515">
                <a:moveTo>
                  <a:pt x="0" y="0"/>
                </a:moveTo>
                <a:lnTo>
                  <a:pt x="0" y="8565049"/>
                </a:lnTo>
              </a:path>
            </a:pathLst>
          </a:custGeom>
          <a:ln w="10378">
            <a:solidFill>
              <a:srgbClr val="D3D2F0"/>
            </a:solidFill>
            <a:prstDash val="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1" name="object 2">
            <a:extLst>
              <a:ext uri="{FF2B5EF4-FFF2-40B4-BE49-F238E27FC236}">
                <a16:creationId xmlns:a16="http://schemas.microsoft.com/office/drawing/2014/main" id="{B6FF8D9A-4556-6489-4BAE-ECD9B30ECD85}"/>
              </a:ext>
            </a:extLst>
          </p:cNvPr>
          <p:cNvSpPr txBox="1"/>
          <p:nvPr/>
        </p:nvSpPr>
        <p:spPr>
          <a:xfrm>
            <a:off x="839299" y="1379710"/>
            <a:ext cx="3643232" cy="199413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328930">
              <a:lnSpc>
                <a:spcPct val="100000"/>
              </a:lnSpc>
              <a:spcBef>
                <a:spcPts val="114"/>
              </a:spcBef>
            </a:pPr>
            <a:r>
              <a:rPr lang="fr-FR" sz="1200" b="1" dirty="0">
                <a:solidFill>
                  <a:srgbClr val="FFFFFF"/>
                </a:solidFill>
                <a:latin typeface="Ubuntu Light"/>
                <a:cs typeface="Ubuntu Light"/>
              </a:rPr>
              <a:t>Indicateurs de performance clé – Groupe*</a:t>
            </a:r>
            <a:endParaRPr sz="1200" b="1" dirty="0">
              <a:latin typeface="Ubuntu Light"/>
              <a:cs typeface="Ubuntu Light"/>
            </a:endParaRPr>
          </a:p>
        </p:txBody>
      </p:sp>
      <p:sp>
        <p:nvSpPr>
          <p:cNvPr id="352" name="object 9">
            <a:extLst>
              <a:ext uri="{FF2B5EF4-FFF2-40B4-BE49-F238E27FC236}">
                <a16:creationId xmlns:a16="http://schemas.microsoft.com/office/drawing/2014/main" id="{02B6BB44-4032-23FF-B26F-A51CF4B4618C}"/>
              </a:ext>
            </a:extLst>
          </p:cNvPr>
          <p:cNvSpPr txBox="1"/>
          <p:nvPr/>
        </p:nvSpPr>
        <p:spPr>
          <a:xfrm>
            <a:off x="4552082" y="1379710"/>
            <a:ext cx="1439368" cy="199413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459740">
              <a:lnSpc>
                <a:spcPct val="100000"/>
              </a:lnSpc>
              <a:spcBef>
                <a:spcPts val="114"/>
              </a:spcBef>
            </a:pPr>
            <a:r>
              <a:rPr lang="fr-FR" sz="1200" b="1" spc="-10" dirty="0">
                <a:solidFill>
                  <a:srgbClr val="FFFFFF"/>
                </a:solidFill>
                <a:latin typeface="Ubuntu Light"/>
                <a:cs typeface="Ubuntu Light"/>
              </a:rPr>
              <a:t>Référence</a:t>
            </a:r>
            <a:endParaRPr sz="1200" b="1" dirty="0">
              <a:latin typeface="Ubuntu Light"/>
              <a:cs typeface="Ubuntu Light"/>
            </a:endParaRPr>
          </a:p>
        </p:txBody>
      </p:sp>
      <p:sp>
        <p:nvSpPr>
          <p:cNvPr id="353" name="object 10">
            <a:extLst>
              <a:ext uri="{FF2B5EF4-FFF2-40B4-BE49-F238E27FC236}">
                <a16:creationId xmlns:a16="http://schemas.microsoft.com/office/drawing/2014/main" id="{1CC48EF9-0FA6-6B4E-0DBB-0B9A9F0F7A4C}"/>
              </a:ext>
            </a:extLst>
          </p:cNvPr>
          <p:cNvSpPr txBox="1"/>
          <p:nvPr/>
        </p:nvSpPr>
        <p:spPr>
          <a:xfrm>
            <a:off x="5980596" y="1379710"/>
            <a:ext cx="1390899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77215">
              <a:lnSpc>
                <a:spcPct val="100000"/>
              </a:lnSpc>
              <a:spcBef>
                <a:spcPts val="114"/>
              </a:spcBef>
            </a:pPr>
            <a:r>
              <a:rPr sz="1200" b="1" spc="-20" dirty="0">
                <a:solidFill>
                  <a:srgbClr val="FFFFFF"/>
                </a:solidFill>
                <a:latin typeface="Ubuntu Light"/>
                <a:cs typeface="Ubuntu Light"/>
              </a:rPr>
              <a:t>2025</a:t>
            </a:r>
            <a:endParaRPr sz="1200" b="1" dirty="0">
              <a:latin typeface="Ubuntu Light"/>
              <a:cs typeface="Ubuntu Light"/>
            </a:endParaRPr>
          </a:p>
        </p:txBody>
      </p:sp>
      <p:sp>
        <p:nvSpPr>
          <p:cNvPr id="354" name="object 11">
            <a:extLst>
              <a:ext uri="{FF2B5EF4-FFF2-40B4-BE49-F238E27FC236}">
                <a16:creationId xmlns:a16="http://schemas.microsoft.com/office/drawing/2014/main" id="{914CCDCF-3A15-2874-9403-146C698DBE50}"/>
              </a:ext>
            </a:extLst>
          </p:cNvPr>
          <p:cNvSpPr txBox="1"/>
          <p:nvPr/>
        </p:nvSpPr>
        <p:spPr>
          <a:xfrm>
            <a:off x="6872860" y="1379710"/>
            <a:ext cx="5055789" cy="12028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610235">
              <a:lnSpc>
                <a:spcPct val="100000"/>
              </a:lnSpc>
              <a:spcBef>
                <a:spcPts val="114"/>
              </a:spcBef>
            </a:pPr>
            <a:r>
              <a:rPr sz="1200" b="1" spc="-10" dirty="0">
                <a:solidFill>
                  <a:srgbClr val="FFFFFF"/>
                </a:solidFill>
                <a:latin typeface="Ubuntu Light"/>
                <a:cs typeface="Ubuntu Light"/>
              </a:rPr>
              <a:t>Progression</a:t>
            </a:r>
            <a:endParaRPr sz="1200" b="1" dirty="0">
              <a:latin typeface="Ubuntu Light"/>
              <a:cs typeface="Ubuntu Light"/>
            </a:endParaRPr>
          </a:p>
        </p:txBody>
      </p:sp>
      <p:sp>
        <p:nvSpPr>
          <p:cNvPr id="355" name="object 40">
            <a:extLst>
              <a:ext uri="{FF2B5EF4-FFF2-40B4-BE49-F238E27FC236}">
                <a16:creationId xmlns:a16="http://schemas.microsoft.com/office/drawing/2014/main" id="{C3367E10-24E2-103D-5273-394CCEC57D10}"/>
              </a:ext>
            </a:extLst>
          </p:cNvPr>
          <p:cNvSpPr/>
          <p:nvPr/>
        </p:nvSpPr>
        <p:spPr>
          <a:xfrm flipH="1">
            <a:off x="7582138" y="1991922"/>
            <a:ext cx="45719" cy="4415051"/>
          </a:xfrm>
          <a:custGeom>
            <a:avLst/>
            <a:gdLst/>
            <a:ahLst/>
            <a:cxnLst/>
            <a:rect l="l" t="t" r="r" b="b"/>
            <a:pathLst>
              <a:path h="7139940">
                <a:moveTo>
                  <a:pt x="0" y="0"/>
                </a:moveTo>
                <a:lnTo>
                  <a:pt x="0" y="7139388"/>
                </a:lnTo>
              </a:path>
            </a:pathLst>
          </a:custGeom>
          <a:ln w="20757">
            <a:solidFill>
              <a:srgbClr val="121A38"/>
            </a:solidFill>
            <a:prstDash val="dot"/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56" name="Picture 355">
            <a:extLst>
              <a:ext uri="{FF2B5EF4-FFF2-40B4-BE49-F238E27FC236}">
                <a16:creationId xmlns:a16="http://schemas.microsoft.com/office/drawing/2014/main" id="{B388B98D-40B7-4FFD-27C6-F4E2F30BF05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667497" y="1920168"/>
            <a:ext cx="467464" cy="434544"/>
          </a:xfrm>
          <a:prstGeom prst="rect">
            <a:avLst/>
          </a:prstGeom>
        </p:spPr>
      </p:pic>
      <p:sp>
        <p:nvSpPr>
          <p:cNvPr id="380" name="object 38">
            <a:extLst>
              <a:ext uri="{FF2B5EF4-FFF2-40B4-BE49-F238E27FC236}">
                <a16:creationId xmlns:a16="http://schemas.microsoft.com/office/drawing/2014/main" id="{7E099EF3-2705-9F74-29AF-227A1EF92E5C}"/>
              </a:ext>
            </a:extLst>
          </p:cNvPr>
          <p:cNvSpPr/>
          <p:nvPr/>
        </p:nvSpPr>
        <p:spPr>
          <a:xfrm>
            <a:off x="9627359" y="3235505"/>
            <a:ext cx="1182926" cy="253923"/>
          </a:xfrm>
          <a:custGeom>
            <a:avLst/>
            <a:gdLst/>
            <a:ahLst/>
            <a:cxnLst/>
            <a:rect l="l" t="t" r="r" b="b"/>
            <a:pathLst>
              <a:path h="7046595">
                <a:moveTo>
                  <a:pt x="0" y="0"/>
                </a:moveTo>
                <a:lnTo>
                  <a:pt x="0" y="7046424"/>
                </a:lnTo>
              </a:path>
            </a:pathLst>
          </a:custGeom>
          <a:ln w="25400">
            <a:solidFill>
              <a:srgbClr val="9489BD"/>
            </a:solidFill>
            <a:prstDash val="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8" name="object 12">
            <a:extLst>
              <a:ext uri="{FF2B5EF4-FFF2-40B4-BE49-F238E27FC236}">
                <a16:creationId xmlns:a16="http://schemas.microsoft.com/office/drawing/2014/main" id="{7AC20939-4B7A-A603-4B18-616F3F3CAEDD}"/>
              </a:ext>
            </a:extLst>
          </p:cNvPr>
          <p:cNvSpPr txBox="1"/>
          <p:nvPr/>
        </p:nvSpPr>
        <p:spPr>
          <a:xfrm>
            <a:off x="9192332" y="1748592"/>
            <a:ext cx="900888" cy="184666"/>
          </a:xfrm>
          <a:prstGeom prst="rect">
            <a:avLst/>
          </a:prstGeom>
        </p:spPr>
        <p:txBody>
          <a:bodyPr vert="horz" wrap="non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lang="fr-FR" sz="1100" b="1" dirty="0">
                <a:latin typeface="Ubuntu Light"/>
                <a:cs typeface="Ubuntu Light"/>
              </a:rPr>
              <a:t>Objectif </a:t>
            </a:r>
            <a:r>
              <a:rPr sz="1100" b="1" dirty="0">
                <a:latin typeface="Ubuntu Light"/>
                <a:cs typeface="Ubuntu Light"/>
              </a:rPr>
              <a:t>2030</a:t>
            </a:r>
          </a:p>
        </p:txBody>
      </p:sp>
      <p:sp>
        <p:nvSpPr>
          <p:cNvPr id="359" name="object 37">
            <a:extLst>
              <a:ext uri="{FF2B5EF4-FFF2-40B4-BE49-F238E27FC236}">
                <a16:creationId xmlns:a16="http://schemas.microsoft.com/office/drawing/2014/main" id="{E9C7EBDA-8890-6C31-E3B2-8E187E69BC08}"/>
              </a:ext>
            </a:extLst>
          </p:cNvPr>
          <p:cNvSpPr/>
          <p:nvPr/>
        </p:nvSpPr>
        <p:spPr>
          <a:xfrm>
            <a:off x="9450160" y="1991676"/>
            <a:ext cx="6511" cy="6511"/>
          </a:xfrm>
          <a:custGeom>
            <a:avLst/>
            <a:gdLst/>
            <a:ahLst/>
            <a:cxnLst/>
            <a:rect l="l" t="t" r="r" b="b"/>
            <a:pathLst>
              <a:path w="10794" h="10795">
                <a:moveTo>
                  <a:pt x="0" y="5189"/>
                </a:moveTo>
                <a:lnTo>
                  <a:pt x="1519" y="1519"/>
                </a:lnTo>
                <a:lnTo>
                  <a:pt x="5189" y="0"/>
                </a:lnTo>
                <a:lnTo>
                  <a:pt x="8858" y="1519"/>
                </a:lnTo>
                <a:lnTo>
                  <a:pt x="10378" y="5189"/>
                </a:lnTo>
                <a:lnTo>
                  <a:pt x="8858" y="8858"/>
                </a:lnTo>
                <a:lnTo>
                  <a:pt x="5189" y="10378"/>
                </a:lnTo>
                <a:lnTo>
                  <a:pt x="1519" y="8858"/>
                </a:lnTo>
                <a:lnTo>
                  <a:pt x="0" y="5189"/>
                </a:lnTo>
                <a:close/>
              </a:path>
            </a:pathLst>
          </a:custGeom>
          <a:solidFill>
            <a:srgbClr val="9489BD"/>
          </a:solidFill>
        </p:spPr>
        <p:txBody>
          <a:bodyPr wrap="square" lIns="0" tIns="0" rIns="0" bIns="0" rtlCol="0"/>
          <a:lstStyle/>
          <a:p>
            <a:endParaRPr b="1">
              <a:latin typeface="Ubuntu" panose="020B0504030602030204" pitchFamily="34" charset="0"/>
            </a:endParaRPr>
          </a:p>
        </p:txBody>
      </p: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13B67A5A-7FE1-773A-A225-22382211FD9F}"/>
              </a:ext>
            </a:extLst>
          </p:cNvPr>
          <p:cNvGrpSpPr/>
          <p:nvPr/>
        </p:nvGrpSpPr>
        <p:grpSpPr>
          <a:xfrm>
            <a:off x="9414299" y="4245021"/>
            <a:ext cx="424380" cy="424380"/>
            <a:chOff x="9243611" y="4323677"/>
            <a:chExt cx="424380" cy="424380"/>
          </a:xfrm>
        </p:grpSpPr>
        <p:sp>
          <p:nvSpPr>
            <p:cNvPr id="362" name="object 44">
              <a:extLst>
                <a:ext uri="{FF2B5EF4-FFF2-40B4-BE49-F238E27FC236}">
                  <a16:creationId xmlns:a16="http://schemas.microsoft.com/office/drawing/2014/main" id="{6C67F585-63C9-16A5-3C6C-1626C8B1C770}"/>
                </a:ext>
              </a:extLst>
            </p:cNvPr>
            <p:cNvSpPr/>
            <p:nvPr/>
          </p:nvSpPr>
          <p:spPr>
            <a:xfrm>
              <a:off x="9243611" y="4323677"/>
              <a:ext cx="424380" cy="424380"/>
            </a:xfrm>
            <a:custGeom>
              <a:avLst/>
              <a:gdLst/>
              <a:ahLst/>
              <a:cxnLst/>
              <a:rect l="l" t="t" r="r" b="b"/>
              <a:pathLst>
                <a:path w="703580" h="703579">
                  <a:moveTo>
                    <a:pt x="351669" y="0"/>
                  </a:moveTo>
                  <a:lnTo>
                    <a:pt x="303950" y="3210"/>
                  </a:lnTo>
                  <a:lnTo>
                    <a:pt x="258181" y="12561"/>
                  </a:lnTo>
                  <a:lnTo>
                    <a:pt x="214784" y="27634"/>
                  </a:lnTo>
                  <a:lnTo>
                    <a:pt x="174175" y="48010"/>
                  </a:lnTo>
                  <a:lnTo>
                    <a:pt x="136775" y="73271"/>
                  </a:lnTo>
                  <a:lnTo>
                    <a:pt x="103001" y="102996"/>
                  </a:lnTo>
                  <a:lnTo>
                    <a:pt x="73274" y="136768"/>
                  </a:lnTo>
                  <a:lnTo>
                    <a:pt x="48013" y="174167"/>
                  </a:lnTo>
                  <a:lnTo>
                    <a:pt x="27636" y="214775"/>
                  </a:lnTo>
                  <a:lnTo>
                    <a:pt x="12562" y="258172"/>
                  </a:lnTo>
                  <a:lnTo>
                    <a:pt x="3210" y="303939"/>
                  </a:lnTo>
                  <a:lnTo>
                    <a:pt x="0" y="351659"/>
                  </a:lnTo>
                  <a:lnTo>
                    <a:pt x="3210" y="399378"/>
                  </a:lnTo>
                  <a:lnTo>
                    <a:pt x="12562" y="445145"/>
                  </a:lnTo>
                  <a:lnTo>
                    <a:pt x="27636" y="488542"/>
                  </a:lnTo>
                  <a:lnTo>
                    <a:pt x="48013" y="529150"/>
                  </a:lnTo>
                  <a:lnTo>
                    <a:pt x="73274" y="566549"/>
                  </a:lnTo>
                  <a:lnTo>
                    <a:pt x="103001" y="600321"/>
                  </a:lnTo>
                  <a:lnTo>
                    <a:pt x="136775" y="630047"/>
                  </a:lnTo>
                  <a:lnTo>
                    <a:pt x="174175" y="655307"/>
                  </a:lnTo>
                  <a:lnTo>
                    <a:pt x="214784" y="675683"/>
                  </a:lnTo>
                  <a:lnTo>
                    <a:pt x="258181" y="690756"/>
                  </a:lnTo>
                  <a:lnTo>
                    <a:pt x="303950" y="700107"/>
                  </a:lnTo>
                  <a:lnTo>
                    <a:pt x="351669" y="703318"/>
                  </a:lnTo>
                  <a:lnTo>
                    <a:pt x="399386" y="700107"/>
                  </a:lnTo>
                  <a:lnTo>
                    <a:pt x="445152" y="690756"/>
                  </a:lnTo>
                  <a:lnTo>
                    <a:pt x="488548" y="675683"/>
                  </a:lnTo>
                  <a:lnTo>
                    <a:pt x="529156" y="655307"/>
                  </a:lnTo>
                  <a:lnTo>
                    <a:pt x="566555" y="630047"/>
                  </a:lnTo>
                  <a:lnTo>
                    <a:pt x="600327" y="600321"/>
                  </a:lnTo>
                  <a:lnTo>
                    <a:pt x="630054" y="566549"/>
                  </a:lnTo>
                  <a:lnTo>
                    <a:pt x="655315" y="529150"/>
                  </a:lnTo>
                  <a:lnTo>
                    <a:pt x="675692" y="488542"/>
                  </a:lnTo>
                  <a:lnTo>
                    <a:pt x="690766" y="445145"/>
                  </a:lnTo>
                  <a:lnTo>
                    <a:pt x="700118" y="399378"/>
                  </a:lnTo>
                  <a:lnTo>
                    <a:pt x="703328" y="351659"/>
                  </a:lnTo>
                  <a:lnTo>
                    <a:pt x="700118" y="303939"/>
                  </a:lnTo>
                  <a:lnTo>
                    <a:pt x="690766" y="258172"/>
                  </a:lnTo>
                  <a:lnTo>
                    <a:pt x="675692" y="214775"/>
                  </a:lnTo>
                  <a:lnTo>
                    <a:pt x="655315" y="174167"/>
                  </a:lnTo>
                  <a:lnTo>
                    <a:pt x="630054" y="136768"/>
                  </a:lnTo>
                  <a:lnTo>
                    <a:pt x="600327" y="102996"/>
                  </a:lnTo>
                  <a:lnTo>
                    <a:pt x="566555" y="73271"/>
                  </a:lnTo>
                  <a:lnTo>
                    <a:pt x="529156" y="48010"/>
                  </a:lnTo>
                  <a:lnTo>
                    <a:pt x="488548" y="27634"/>
                  </a:lnTo>
                  <a:lnTo>
                    <a:pt x="445152" y="12561"/>
                  </a:lnTo>
                  <a:lnTo>
                    <a:pt x="399386" y="3210"/>
                  </a:lnTo>
                  <a:lnTo>
                    <a:pt x="351669" y="0"/>
                  </a:lnTo>
                  <a:close/>
                </a:path>
              </a:pathLst>
            </a:custGeom>
            <a:solidFill>
              <a:srgbClr val="FFFFFF">
                <a:alpha val="75000"/>
              </a:srgbClr>
            </a:solidFill>
            <a:ln>
              <a:solidFill>
                <a:srgbClr val="705F9E"/>
              </a:solidFill>
            </a:ln>
          </p:spPr>
          <p:txBody>
            <a:bodyPr wrap="square" lIns="0" tIns="0" rIns="0" bIns="0" rtlCol="0"/>
            <a:lstStyle/>
            <a:p>
              <a:endParaRPr b="1">
                <a:latin typeface="Ubuntu" panose="020B0504030602030204" pitchFamily="34" charset="0"/>
              </a:endParaRPr>
            </a:p>
          </p:txBody>
        </p:sp>
        <p:sp>
          <p:nvSpPr>
            <p:cNvPr id="363" name="object 53">
              <a:extLst>
                <a:ext uri="{FF2B5EF4-FFF2-40B4-BE49-F238E27FC236}">
                  <a16:creationId xmlns:a16="http://schemas.microsoft.com/office/drawing/2014/main" id="{493F52E3-6480-E071-B750-75DC5D4094BA}"/>
                </a:ext>
              </a:extLst>
            </p:cNvPr>
            <p:cNvSpPr txBox="1"/>
            <p:nvPr/>
          </p:nvSpPr>
          <p:spPr>
            <a:xfrm>
              <a:off x="9341041" y="4475715"/>
              <a:ext cx="235001" cy="138499"/>
            </a:xfrm>
            <a:prstGeom prst="rect">
              <a:avLst/>
            </a:prstGeom>
          </p:spPr>
          <p:txBody>
            <a:bodyPr vert="horz" wrap="non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0"/>
                </a:spcBef>
              </a:pPr>
              <a:r>
                <a:rPr sz="900" b="1" spc="-35">
                  <a:latin typeface="Ubuntu" panose="020B0504030602030204" pitchFamily="34" charset="0"/>
                  <a:cs typeface="Ubuntu Light"/>
                </a:rPr>
                <a:t>40%</a:t>
              </a:r>
              <a:endParaRPr sz="900" b="1">
                <a:latin typeface="Ubuntu" panose="020B0504030602030204" pitchFamily="34" charset="0"/>
                <a:cs typeface="Ubuntu Light"/>
              </a:endParaRPr>
            </a:p>
          </p:txBody>
        </p:sp>
      </p:grpSp>
      <p:grpSp>
        <p:nvGrpSpPr>
          <p:cNvPr id="7" name="Groupe 6">
            <a:extLst>
              <a:ext uri="{FF2B5EF4-FFF2-40B4-BE49-F238E27FC236}">
                <a16:creationId xmlns:a16="http://schemas.microsoft.com/office/drawing/2014/main" id="{1814F377-B18D-D0C9-D788-058A42F7C1CE}"/>
              </a:ext>
            </a:extLst>
          </p:cNvPr>
          <p:cNvGrpSpPr/>
          <p:nvPr/>
        </p:nvGrpSpPr>
        <p:grpSpPr>
          <a:xfrm>
            <a:off x="9414299" y="2767911"/>
            <a:ext cx="424380" cy="424380"/>
            <a:chOff x="9243611" y="2846567"/>
            <a:chExt cx="424380" cy="424380"/>
          </a:xfrm>
        </p:grpSpPr>
        <p:sp>
          <p:nvSpPr>
            <p:cNvPr id="364" name="object 58">
              <a:extLst>
                <a:ext uri="{FF2B5EF4-FFF2-40B4-BE49-F238E27FC236}">
                  <a16:creationId xmlns:a16="http://schemas.microsoft.com/office/drawing/2014/main" id="{EB111349-36BC-5848-6318-5454FB2CEE4B}"/>
                </a:ext>
              </a:extLst>
            </p:cNvPr>
            <p:cNvSpPr/>
            <p:nvPr/>
          </p:nvSpPr>
          <p:spPr>
            <a:xfrm>
              <a:off x="9243611" y="2846567"/>
              <a:ext cx="424380" cy="424380"/>
            </a:xfrm>
            <a:custGeom>
              <a:avLst/>
              <a:gdLst/>
              <a:ahLst/>
              <a:cxnLst/>
              <a:rect l="l" t="t" r="r" b="b"/>
              <a:pathLst>
                <a:path w="703580" h="703579">
                  <a:moveTo>
                    <a:pt x="351669" y="0"/>
                  </a:moveTo>
                  <a:lnTo>
                    <a:pt x="303950" y="3210"/>
                  </a:lnTo>
                  <a:lnTo>
                    <a:pt x="258181" y="12561"/>
                  </a:lnTo>
                  <a:lnTo>
                    <a:pt x="214784" y="27634"/>
                  </a:lnTo>
                  <a:lnTo>
                    <a:pt x="174175" y="48010"/>
                  </a:lnTo>
                  <a:lnTo>
                    <a:pt x="136775" y="73271"/>
                  </a:lnTo>
                  <a:lnTo>
                    <a:pt x="103001" y="102996"/>
                  </a:lnTo>
                  <a:lnTo>
                    <a:pt x="73274" y="136768"/>
                  </a:lnTo>
                  <a:lnTo>
                    <a:pt x="48013" y="174167"/>
                  </a:lnTo>
                  <a:lnTo>
                    <a:pt x="27636" y="214775"/>
                  </a:lnTo>
                  <a:lnTo>
                    <a:pt x="12562" y="258172"/>
                  </a:lnTo>
                  <a:lnTo>
                    <a:pt x="3210" y="303939"/>
                  </a:lnTo>
                  <a:lnTo>
                    <a:pt x="0" y="351659"/>
                  </a:lnTo>
                  <a:lnTo>
                    <a:pt x="3210" y="399378"/>
                  </a:lnTo>
                  <a:lnTo>
                    <a:pt x="12562" y="445145"/>
                  </a:lnTo>
                  <a:lnTo>
                    <a:pt x="27636" y="488542"/>
                  </a:lnTo>
                  <a:lnTo>
                    <a:pt x="48013" y="529150"/>
                  </a:lnTo>
                  <a:lnTo>
                    <a:pt x="73274" y="566549"/>
                  </a:lnTo>
                  <a:lnTo>
                    <a:pt x="103001" y="600321"/>
                  </a:lnTo>
                  <a:lnTo>
                    <a:pt x="136775" y="630047"/>
                  </a:lnTo>
                  <a:lnTo>
                    <a:pt x="174175" y="655307"/>
                  </a:lnTo>
                  <a:lnTo>
                    <a:pt x="214784" y="675683"/>
                  </a:lnTo>
                  <a:lnTo>
                    <a:pt x="258181" y="690756"/>
                  </a:lnTo>
                  <a:lnTo>
                    <a:pt x="303950" y="700107"/>
                  </a:lnTo>
                  <a:lnTo>
                    <a:pt x="351669" y="703318"/>
                  </a:lnTo>
                  <a:lnTo>
                    <a:pt x="399386" y="700107"/>
                  </a:lnTo>
                  <a:lnTo>
                    <a:pt x="445152" y="690756"/>
                  </a:lnTo>
                  <a:lnTo>
                    <a:pt x="488548" y="675683"/>
                  </a:lnTo>
                  <a:lnTo>
                    <a:pt x="529156" y="655307"/>
                  </a:lnTo>
                  <a:lnTo>
                    <a:pt x="566555" y="630047"/>
                  </a:lnTo>
                  <a:lnTo>
                    <a:pt x="600327" y="600321"/>
                  </a:lnTo>
                  <a:lnTo>
                    <a:pt x="630054" y="566549"/>
                  </a:lnTo>
                  <a:lnTo>
                    <a:pt x="655315" y="529150"/>
                  </a:lnTo>
                  <a:lnTo>
                    <a:pt x="675692" y="488542"/>
                  </a:lnTo>
                  <a:lnTo>
                    <a:pt x="690766" y="445145"/>
                  </a:lnTo>
                  <a:lnTo>
                    <a:pt x="700118" y="399378"/>
                  </a:lnTo>
                  <a:lnTo>
                    <a:pt x="703328" y="351659"/>
                  </a:lnTo>
                  <a:lnTo>
                    <a:pt x="700118" y="303939"/>
                  </a:lnTo>
                  <a:lnTo>
                    <a:pt x="690766" y="258172"/>
                  </a:lnTo>
                  <a:lnTo>
                    <a:pt x="675692" y="214775"/>
                  </a:lnTo>
                  <a:lnTo>
                    <a:pt x="655315" y="174167"/>
                  </a:lnTo>
                  <a:lnTo>
                    <a:pt x="630054" y="136768"/>
                  </a:lnTo>
                  <a:lnTo>
                    <a:pt x="600327" y="102996"/>
                  </a:lnTo>
                  <a:lnTo>
                    <a:pt x="566555" y="73271"/>
                  </a:lnTo>
                  <a:lnTo>
                    <a:pt x="529156" y="48010"/>
                  </a:lnTo>
                  <a:lnTo>
                    <a:pt x="488548" y="27634"/>
                  </a:lnTo>
                  <a:lnTo>
                    <a:pt x="445152" y="12561"/>
                  </a:lnTo>
                  <a:lnTo>
                    <a:pt x="399386" y="3210"/>
                  </a:lnTo>
                  <a:lnTo>
                    <a:pt x="351669" y="0"/>
                  </a:lnTo>
                  <a:close/>
                </a:path>
              </a:pathLst>
            </a:custGeom>
            <a:solidFill>
              <a:srgbClr val="FFFFFF">
                <a:alpha val="75000"/>
              </a:srgbClr>
            </a:solidFill>
            <a:ln>
              <a:solidFill>
                <a:srgbClr val="705F9E"/>
              </a:solidFill>
            </a:ln>
          </p:spPr>
          <p:txBody>
            <a:bodyPr wrap="square" lIns="0" tIns="0" rIns="0" bIns="0" rtlCol="0"/>
            <a:lstStyle/>
            <a:p>
              <a:endParaRPr b="1">
                <a:latin typeface="Ubuntu" panose="020B0504030602030204" pitchFamily="34" charset="0"/>
              </a:endParaRPr>
            </a:p>
          </p:txBody>
        </p:sp>
        <p:sp>
          <p:nvSpPr>
            <p:cNvPr id="365" name="object 60">
              <a:extLst>
                <a:ext uri="{FF2B5EF4-FFF2-40B4-BE49-F238E27FC236}">
                  <a16:creationId xmlns:a16="http://schemas.microsoft.com/office/drawing/2014/main" id="{9034C617-AAD0-179F-5B9D-4BB8BE28EF55}"/>
                </a:ext>
              </a:extLst>
            </p:cNvPr>
            <p:cNvSpPr txBox="1"/>
            <p:nvPr/>
          </p:nvSpPr>
          <p:spPr>
            <a:xfrm>
              <a:off x="9341041" y="2981790"/>
              <a:ext cx="268663" cy="138499"/>
            </a:xfrm>
            <a:prstGeom prst="rect">
              <a:avLst/>
            </a:prstGeom>
          </p:spPr>
          <p:txBody>
            <a:bodyPr vert="horz" wrap="non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0"/>
                </a:spcBef>
              </a:pPr>
              <a:r>
                <a:rPr sz="900" b="1" spc="-50">
                  <a:latin typeface="Ubuntu" panose="020B0504030602030204" pitchFamily="34" charset="0"/>
                  <a:cs typeface="Ubuntu Light"/>
                </a:rPr>
                <a:t>-</a:t>
              </a:r>
              <a:r>
                <a:rPr sz="900" b="1" spc="-35">
                  <a:latin typeface="Ubuntu" panose="020B0504030602030204" pitchFamily="34" charset="0"/>
                  <a:cs typeface="Ubuntu Light"/>
                </a:rPr>
                <a:t>55%</a:t>
              </a:r>
              <a:endParaRPr sz="900" b="1">
                <a:latin typeface="Ubuntu" panose="020B0504030602030204" pitchFamily="34" charset="0"/>
                <a:cs typeface="Ubuntu Light"/>
              </a:endParaRPr>
            </a:p>
          </p:txBody>
        </p:sp>
      </p:grpSp>
      <p:sp>
        <p:nvSpPr>
          <p:cNvPr id="369" name="object 70">
            <a:extLst>
              <a:ext uri="{FF2B5EF4-FFF2-40B4-BE49-F238E27FC236}">
                <a16:creationId xmlns:a16="http://schemas.microsoft.com/office/drawing/2014/main" id="{2BA08753-F585-DAFB-EE76-F702411D8A36}"/>
              </a:ext>
            </a:extLst>
          </p:cNvPr>
          <p:cNvSpPr/>
          <p:nvPr/>
        </p:nvSpPr>
        <p:spPr>
          <a:xfrm>
            <a:off x="9414299" y="5836433"/>
            <a:ext cx="424380" cy="424380"/>
          </a:xfrm>
          <a:custGeom>
            <a:avLst/>
            <a:gdLst/>
            <a:ahLst/>
            <a:cxnLst/>
            <a:rect l="l" t="t" r="r" b="b"/>
            <a:pathLst>
              <a:path w="703580" h="703579">
                <a:moveTo>
                  <a:pt x="351669" y="0"/>
                </a:moveTo>
                <a:lnTo>
                  <a:pt x="303950" y="3210"/>
                </a:lnTo>
                <a:lnTo>
                  <a:pt x="258181" y="12561"/>
                </a:lnTo>
                <a:lnTo>
                  <a:pt x="214784" y="27634"/>
                </a:lnTo>
                <a:lnTo>
                  <a:pt x="174175" y="48010"/>
                </a:lnTo>
                <a:lnTo>
                  <a:pt x="136775" y="73271"/>
                </a:lnTo>
                <a:lnTo>
                  <a:pt x="103001" y="102996"/>
                </a:lnTo>
                <a:lnTo>
                  <a:pt x="73274" y="136768"/>
                </a:lnTo>
                <a:lnTo>
                  <a:pt x="48013" y="174167"/>
                </a:lnTo>
                <a:lnTo>
                  <a:pt x="27636" y="214775"/>
                </a:lnTo>
                <a:lnTo>
                  <a:pt x="12562" y="258172"/>
                </a:lnTo>
                <a:lnTo>
                  <a:pt x="3210" y="303939"/>
                </a:lnTo>
                <a:lnTo>
                  <a:pt x="0" y="351659"/>
                </a:lnTo>
                <a:lnTo>
                  <a:pt x="3210" y="399378"/>
                </a:lnTo>
                <a:lnTo>
                  <a:pt x="12562" y="445145"/>
                </a:lnTo>
                <a:lnTo>
                  <a:pt x="27636" y="488542"/>
                </a:lnTo>
                <a:lnTo>
                  <a:pt x="48013" y="529150"/>
                </a:lnTo>
                <a:lnTo>
                  <a:pt x="73274" y="566549"/>
                </a:lnTo>
                <a:lnTo>
                  <a:pt x="103001" y="600321"/>
                </a:lnTo>
                <a:lnTo>
                  <a:pt x="136775" y="630047"/>
                </a:lnTo>
                <a:lnTo>
                  <a:pt x="174175" y="655307"/>
                </a:lnTo>
                <a:lnTo>
                  <a:pt x="214784" y="675683"/>
                </a:lnTo>
                <a:lnTo>
                  <a:pt x="258181" y="690756"/>
                </a:lnTo>
                <a:lnTo>
                  <a:pt x="303950" y="700107"/>
                </a:lnTo>
                <a:lnTo>
                  <a:pt x="351669" y="703318"/>
                </a:lnTo>
                <a:lnTo>
                  <a:pt x="399386" y="700107"/>
                </a:lnTo>
                <a:lnTo>
                  <a:pt x="445152" y="690756"/>
                </a:lnTo>
                <a:lnTo>
                  <a:pt x="488548" y="675683"/>
                </a:lnTo>
                <a:lnTo>
                  <a:pt x="529156" y="655307"/>
                </a:lnTo>
                <a:lnTo>
                  <a:pt x="566555" y="630047"/>
                </a:lnTo>
                <a:lnTo>
                  <a:pt x="600327" y="600321"/>
                </a:lnTo>
                <a:lnTo>
                  <a:pt x="630054" y="566549"/>
                </a:lnTo>
                <a:lnTo>
                  <a:pt x="655315" y="529150"/>
                </a:lnTo>
                <a:lnTo>
                  <a:pt x="675692" y="488542"/>
                </a:lnTo>
                <a:lnTo>
                  <a:pt x="690766" y="445145"/>
                </a:lnTo>
                <a:lnTo>
                  <a:pt x="700118" y="399378"/>
                </a:lnTo>
                <a:lnTo>
                  <a:pt x="703328" y="351659"/>
                </a:lnTo>
                <a:lnTo>
                  <a:pt x="700118" y="303939"/>
                </a:lnTo>
                <a:lnTo>
                  <a:pt x="690766" y="258172"/>
                </a:lnTo>
                <a:lnTo>
                  <a:pt x="675692" y="214775"/>
                </a:lnTo>
                <a:lnTo>
                  <a:pt x="655315" y="174167"/>
                </a:lnTo>
                <a:lnTo>
                  <a:pt x="630054" y="136768"/>
                </a:lnTo>
                <a:lnTo>
                  <a:pt x="600327" y="102996"/>
                </a:lnTo>
                <a:lnTo>
                  <a:pt x="566555" y="73271"/>
                </a:lnTo>
                <a:lnTo>
                  <a:pt x="529156" y="48010"/>
                </a:lnTo>
                <a:lnTo>
                  <a:pt x="488548" y="27634"/>
                </a:lnTo>
                <a:lnTo>
                  <a:pt x="445152" y="12561"/>
                </a:lnTo>
                <a:lnTo>
                  <a:pt x="399386" y="3210"/>
                </a:lnTo>
                <a:lnTo>
                  <a:pt x="351669" y="0"/>
                </a:lnTo>
                <a:close/>
              </a:path>
            </a:pathLst>
          </a:custGeom>
          <a:solidFill>
            <a:srgbClr val="FFFFFF">
              <a:alpha val="75000"/>
            </a:srgbClr>
          </a:solidFill>
          <a:ln>
            <a:solidFill>
              <a:srgbClr val="705F9E"/>
            </a:solidFill>
          </a:ln>
        </p:spPr>
        <p:txBody>
          <a:bodyPr wrap="square" lIns="0" tIns="0" rIns="0" bIns="0" rtlCol="0"/>
          <a:lstStyle/>
          <a:p>
            <a:endParaRPr b="1">
              <a:latin typeface="Ubuntu" panose="020B0504030602030204" pitchFamily="34" charset="0"/>
            </a:endParaRP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9890C6DE-EA81-9D58-7FEE-65EE354118A5}"/>
              </a:ext>
            </a:extLst>
          </p:cNvPr>
          <p:cNvGrpSpPr/>
          <p:nvPr/>
        </p:nvGrpSpPr>
        <p:grpSpPr>
          <a:xfrm>
            <a:off x="9414299" y="2029356"/>
            <a:ext cx="424380" cy="424380"/>
            <a:chOff x="9243611" y="2108012"/>
            <a:chExt cx="424380" cy="424380"/>
          </a:xfrm>
        </p:grpSpPr>
        <p:sp>
          <p:nvSpPr>
            <p:cNvPr id="366" name="object 64">
              <a:extLst>
                <a:ext uri="{FF2B5EF4-FFF2-40B4-BE49-F238E27FC236}">
                  <a16:creationId xmlns:a16="http://schemas.microsoft.com/office/drawing/2014/main" id="{E8A0899D-251A-159B-73B5-4433E8AC40F7}"/>
                </a:ext>
              </a:extLst>
            </p:cNvPr>
            <p:cNvSpPr/>
            <p:nvPr/>
          </p:nvSpPr>
          <p:spPr>
            <a:xfrm>
              <a:off x="9243611" y="2108012"/>
              <a:ext cx="424380" cy="424380"/>
            </a:xfrm>
            <a:custGeom>
              <a:avLst/>
              <a:gdLst/>
              <a:ahLst/>
              <a:cxnLst/>
              <a:rect l="l" t="t" r="r" b="b"/>
              <a:pathLst>
                <a:path w="703580" h="703579">
                  <a:moveTo>
                    <a:pt x="351669" y="0"/>
                  </a:moveTo>
                  <a:lnTo>
                    <a:pt x="303950" y="3210"/>
                  </a:lnTo>
                  <a:lnTo>
                    <a:pt x="258181" y="12561"/>
                  </a:lnTo>
                  <a:lnTo>
                    <a:pt x="214784" y="27634"/>
                  </a:lnTo>
                  <a:lnTo>
                    <a:pt x="174175" y="48010"/>
                  </a:lnTo>
                  <a:lnTo>
                    <a:pt x="136775" y="73271"/>
                  </a:lnTo>
                  <a:lnTo>
                    <a:pt x="103001" y="102996"/>
                  </a:lnTo>
                  <a:lnTo>
                    <a:pt x="73274" y="136768"/>
                  </a:lnTo>
                  <a:lnTo>
                    <a:pt x="48013" y="174167"/>
                  </a:lnTo>
                  <a:lnTo>
                    <a:pt x="27636" y="214775"/>
                  </a:lnTo>
                  <a:lnTo>
                    <a:pt x="12562" y="258172"/>
                  </a:lnTo>
                  <a:lnTo>
                    <a:pt x="3210" y="303939"/>
                  </a:lnTo>
                  <a:lnTo>
                    <a:pt x="0" y="351659"/>
                  </a:lnTo>
                  <a:lnTo>
                    <a:pt x="3210" y="399378"/>
                  </a:lnTo>
                  <a:lnTo>
                    <a:pt x="12562" y="445145"/>
                  </a:lnTo>
                  <a:lnTo>
                    <a:pt x="27636" y="488542"/>
                  </a:lnTo>
                  <a:lnTo>
                    <a:pt x="48013" y="529150"/>
                  </a:lnTo>
                  <a:lnTo>
                    <a:pt x="73274" y="566549"/>
                  </a:lnTo>
                  <a:lnTo>
                    <a:pt x="103001" y="600321"/>
                  </a:lnTo>
                  <a:lnTo>
                    <a:pt x="136775" y="630047"/>
                  </a:lnTo>
                  <a:lnTo>
                    <a:pt x="174175" y="655307"/>
                  </a:lnTo>
                  <a:lnTo>
                    <a:pt x="214784" y="675683"/>
                  </a:lnTo>
                  <a:lnTo>
                    <a:pt x="258181" y="690756"/>
                  </a:lnTo>
                  <a:lnTo>
                    <a:pt x="303950" y="700107"/>
                  </a:lnTo>
                  <a:lnTo>
                    <a:pt x="351669" y="703318"/>
                  </a:lnTo>
                  <a:lnTo>
                    <a:pt x="399386" y="700107"/>
                  </a:lnTo>
                  <a:lnTo>
                    <a:pt x="445152" y="690756"/>
                  </a:lnTo>
                  <a:lnTo>
                    <a:pt x="488548" y="675683"/>
                  </a:lnTo>
                  <a:lnTo>
                    <a:pt x="529156" y="655307"/>
                  </a:lnTo>
                  <a:lnTo>
                    <a:pt x="566555" y="630047"/>
                  </a:lnTo>
                  <a:lnTo>
                    <a:pt x="600327" y="600321"/>
                  </a:lnTo>
                  <a:lnTo>
                    <a:pt x="630054" y="566549"/>
                  </a:lnTo>
                  <a:lnTo>
                    <a:pt x="655315" y="529150"/>
                  </a:lnTo>
                  <a:lnTo>
                    <a:pt x="675692" y="488542"/>
                  </a:lnTo>
                  <a:lnTo>
                    <a:pt x="690766" y="445145"/>
                  </a:lnTo>
                  <a:lnTo>
                    <a:pt x="700118" y="399378"/>
                  </a:lnTo>
                  <a:lnTo>
                    <a:pt x="703328" y="351659"/>
                  </a:lnTo>
                  <a:lnTo>
                    <a:pt x="700118" y="303939"/>
                  </a:lnTo>
                  <a:lnTo>
                    <a:pt x="690766" y="258172"/>
                  </a:lnTo>
                  <a:lnTo>
                    <a:pt x="675692" y="214775"/>
                  </a:lnTo>
                  <a:lnTo>
                    <a:pt x="655315" y="174167"/>
                  </a:lnTo>
                  <a:lnTo>
                    <a:pt x="630054" y="136768"/>
                  </a:lnTo>
                  <a:lnTo>
                    <a:pt x="600327" y="102996"/>
                  </a:lnTo>
                  <a:lnTo>
                    <a:pt x="566555" y="73271"/>
                  </a:lnTo>
                  <a:lnTo>
                    <a:pt x="529156" y="48010"/>
                  </a:lnTo>
                  <a:lnTo>
                    <a:pt x="488548" y="27634"/>
                  </a:lnTo>
                  <a:lnTo>
                    <a:pt x="445152" y="12561"/>
                  </a:lnTo>
                  <a:lnTo>
                    <a:pt x="399386" y="3210"/>
                  </a:lnTo>
                  <a:lnTo>
                    <a:pt x="351669" y="0"/>
                  </a:lnTo>
                  <a:close/>
                </a:path>
              </a:pathLst>
            </a:custGeom>
            <a:solidFill>
              <a:srgbClr val="FFFFFF">
                <a:alpha val="74944"/>
              </a:srgbClr>
            </a:solidFill>
            <a:ln>
              <a:solidFill>
                <a:srgbClr val="705F9E"/>
              </a:solidFill>
            </a:ln>
          </p:spPr>
          <p:txBody>
            <a:bodyPr wrap="square" lIns="0" tIns="0" rIns="0" bIns="0" rtlCol="0"/>
            <a:lstStyle/>
            <a:p>
              <a:endParaRPr b="1">
                <a:latin typeface="Ubuntu" panose="020B0504030602030204" pitchFamily="34" charset="0"/>
              </a:endParaRPr>
            </a:p>
          </p:txBody>
        </p:sp>
        <p:sp>
          <p:nvSpPr>
            <p:cNvPr id="370" name="object 89">
              <a:extLst>
                <a:ext uri="{FF2B5EF4-FFF2-40B4-BE49-F238E27FC236}">
                  <a16:creationId xmlns:a16="http://schemas.microsoft.com/office/drawing/2014/main" id="{B65189FA-9BD6-1626-936F-BC9D363DCDA6}"/>
                </a:ext>
              </a:extLst>
            </p:cNvPr>
            <p:cNvSpPr txBox="1"/>
            <p:nvPr/>
          </p:nvSpPr>
          <p:spPr>
            <a:xfrm>
              <a:off x="9341041" y="2246402"/>
              <a:ext cx="268663" cy="138499"/>
            </a:xfrm>
            <a:prstGeom prst="rect">
              <a:avLst/>
            </a:prstGeom>
          </p:spPr>
          <p:txBody>
            <a:bodyPr vert="horz" wrap="non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0"/>
                </a:spcBef>
              </a:pPr>
              <a:r>
                <a:rPr sz="900" b="1" spc="-50">
                  <a:latin typeface="Ubuntu" panose="020B0504030602030204" pitchFamily="34" charset="0"/>
                  <a:cs typeface="Ubuntu Light"/>
                </a:rPr>
                <a:t>-</a:t>
              </a:r>
              <a:r>
                <a:rPr sz="900" b="1" spc="-35">
                  <a:latin typeface="Ubuntu" panose="020B0504030602030204" pitchFamily="34" charset="0"/>
                  <a:cs typeface="Ubuntu Light"/>
                </a:rPr>
                <a:t>80%</a:t>
              </a:r>
              <a:endParaRPr sz="900" b="1">
                <a:latin typeface="Ubuntu" panose="020B0504030602030204" pitchFamily="34" charset="0"/>
                <a:cs typeface="Ubuntu Light"/>
              </a:endParaRPr>
            </a:p>
          </p:txBody>
        </p:sp>
      </p:grpSp>
      <p:grpSp>
        <p:nvGrpSpPr>
          <p:cNvPr id="9" name="Groupe 8">
            <a:extLst>
              <a:ext uri="{FF2B5EF4-FFF2-40B4-BE49-F238E27FC236}">
                <a16:creationId xmlns:a16="http://schemas.microsoft.com/office/drawing/2014/main" id="{7AD8AB42-85EF-877A-9A0D-D1E47E74B606}"/>
              </a:ext>
            </a:extLst>
          </p:cNvPr>
          <p:cNvGrpSpPr/>
          <p:nvPr/>
        </p:nvGrpSpPr>
        <p:grpSpPr>
          <a:xfrm>
            <a:off x="9414299" y="3506466"/>
            <a:ext cx="424380" cy="424380"/>
            <a:chOff x="9243611" y="3585122"/>
            <a:chExt cx="424380" cy="424380"/>
          </a:xfrm>
        </p:grpSpPr>
        <p:sp>
          <p:nvSpPr>
            <p:cNvPr id="367" name="object 66">
              <a:extLst>
                <a:ext uri="{FF2B5EF4-FFF2-40B4-BE49-F238E27FC236}">
                  <a16:creationId xmlns:a16="http://schemas.microsoft.com/office/drawing/2014/main" id="{FBB07D13-9CDB-7C1F-00E5-BA42F5BBDB57}"/>
                </a:ext>
              </a:extLst>
            </p:cNvPr>
            <p:cNvSpPr/>
            <p:nvPr/>
          </p:nvSpPr>
          <p:spPr>
            <a:xfrm>
              <a:off x="9243611" y="3585122"/>
              <a:ext cx="424380" cy="424380"/>
            </a:xfrm>
            <a:custGeom>
              <a:avLst/>
              <a:gdLst/>
              <a:ahLst/>
              <a:cxnLst/>
              <a:rect l="l" t="t" r="r" b="b"/>
              <a:pathLst>
                <a:path w="703580" h="703579">
                  <a:moveTo>
                    <a:pt x="351669" y="0"/>
                  </a:moveTo>
                  <a:lnTo>
                    <a:pt x="303950" y="3210"/>
                  </a:lnTo>
                  <a:lnTo>
                    <a:pt x="258181" y="12561"/>
                  </a:lnTo>
                  <a:lnTo>
                    <a:pt x="214784" y="27634"/>
                  </a:lnTo>
                  <a:lnTo>
                    <a:pt x="174175" y="48010"/>
                  </a:lnTo>
                  <a:lnTo>
                    <a:pt x="136775" y="73271"/>
                  </a:lnTo>
                  <a:lnTo>
                    <a:pt x="103001" y="102996"/>
                  </a:lnTo>
                  <a:lnTo>
                    <a:pt x="73274" y="136768"/>
                  </a:lnTo>
                  <a:lnTo>
                    <a:pt x="48013" y="174167"/>
                  </a:lnTo>
                  <a:lnTo>
                    <a:pt x="27636" y="214775"/>
                  </a:lnTo>
                  <a:lnTo>
                    <a:pt x="12562" y="258172"/>
                  </a:lnTo>
                  <a:lnTo>
                    <a:pt x="3210" y="303939"/>
                  </a:lnTo>
                  <a:lnTo>
                    <a:pt x="0" y="351659"/>
                  </a:lnTo>
                  <a:lnTo>
                    <a:pt x="3210" y="399378"/>
                  </a:lnTo>
                  <a:lnTo>
                    <a:pt x="12562" y="445145"/>
                  </a:lnTo>
                  <a:lnTo>
                    <a:pt x="27636" y="488542"/>
                  </a:lnTo>
                  <a:lnTo>
                    <a:pt x="48013" y="529150"/>
                  </a:lnTo>
                  <a:lnTo>
                    <a:pt x="73274" y="566549"/>
                  </a:lnTo>
                  <a:lnTo>
                    <a:pt x="103001" y="600321"/>
                  </a:lnTo>
                  <a:lnTo>
                    <a:pt x="136775" y="630047"/>
                  </a:lnTo>
                  <a:lnTo>
                    <a:pt x="174175" y="655307"/>
                  </a:lnTo>
                  <a:lnTo>
                    <a:pt x="214784" y="675683"/>
                  </a:lnTo>
                  <a:lnTo>
                    <a:pt x="258181" y="690756"/>
                  </a:lnTo>
                  <a:lnTo>
                    <a:pt x="303950" y="700107"/>
                  </a:lnTo>
                  <a:lnTo>
                    <a:pt x="351669" y="703318"/>
                  </a:lnTo>
                  <a:lnTo>
                    <a:pt x="399386" y="700107"/>
                  </a:lnTo>
                  <a:lnTo>
                    <a:pt x="445152" y="690756"/>
                  </a:lnTo>
                  <a:lnTo>
                    <a:pt x="488548" y="675683"/>
                  </a:lnTo>
                  <a:lnTo>
                    <a:pt x="529156" y="655307"/>
                  </a:lnTo>
                  <a:lnTo>
                    <a:pt x="566555" y="630047"/>
                  </a:lnTo>
                  <a:lnTo>
                    <a:pt x="600327" y="600321"/>
                  </a:lnTo>
                  <a:lnTo>
                    <a:pt x="630054" y="566549"/>
                  </a:lnTo>
                  <a:lnTo>
                    <a:pt x="655315" y="529150"/>
                  </a:lnTo>
                  <a:lnTo>
                    <a:pt x="675692" y="488542"/>
                  </a:lnTo>
                  <a:lnTo>
                    <a:pt x="690766" y="445145"/>
                  </a:lnTo>
                  <a:lnTo>
                    <a:pt x="700118" y="399378"/>
                  </a:lnTo>
                  <a:lnTo>
                    <a:pt x="703328" y="351659"/>
                  </a:lnTo>
                  <a:lnTo>
                    <a:pt x="700118" y="303939"/>
                  </a:lnTo>
                  <a:lnTo>
                    <a:pt x="690766" y="258172"/>
                  </a:lnTo>
                  <a:lnTo>
                    <a:pt x="675692" y="214775"/>
                  </a:lnTo>
                  <a:lnTo>
                    <a:pt x="655315" y="174167"/>
                  </a:lnTo>
                  <a:lnTo>
                    <a:pt x="630054" y="136768"/>
                  </a:lnTo>
                  <a:lnTo>
                    <a:pt x="600327" y="102996"/>
                  </a:lnTo>
                  <a:lnTo>
                    <a:pt x="566555" y="73271"/>
                  </a:lnTo>
                  <a:lnTo>
                    <a:pt x="529156" y="48010"/>
                  </a:lnTo>
                  <a:lnTo>
                    <a:pt x="488548" y="27634"/>
                  </a:lnTo>
                  <a:lnTo>
                    <a:pt x="445152" y="12561"/>
                  </a:lnTo>
                  <a:lnTo>
                    <a:pt x="399386" y="3210"/>
                  </a:lnTo>
                  <a:lnTo>
                    <a:pt x="351669" y="0"/>
                  </a:lnTo>
                  <a:close/>
                </a:path>
              </a:pathLst>
            </a:custGeom>
            <a:solidFill>
              <a:srgbClr val="FFFFFF">
                <a:alpha val="75000"/>
              </a:srgbClr>
            </a:solidFill>
            <a:ln>
              <a:solidFill>
                <a:srgbClr val="705F9E"/>
              </a:solidFill>
            </a:ln>
          </p:spPr>
          <p:txBody>
            <a:bodyPr wrap="square" lIns="0" tIns="0" rIns="0" bIns="0" rtlCol="0"/>
            <a:lstStyle/>
            <a:p>
              <a:endParaRPr b="1">
                <a:latin typeface="Ubuntu" panose="020B0504030602030204" pitchFamily="34" charset="0"/>
              </a:endParaRPr>
            </a:p>
          </p:txBody>
        </p:sp>
        <p:sp>
          <p:nvSpPr>
            <p:cNvPr id="371" name="object 96">
              <a:extLst>
                <a:ext uri="{FF2B5EF4-FFF2-40B4-BE49-F238E27FC236}">
                  <a16:creationId xmlns:a16="http://schemas.microsoft.com/office/drawing/2014/main" id="{875B89C3-2007-AB92-5171-25D521BAF57A}"/>
                </a:ext>
              </a:extLst>
            </p:cNvPr>
            <p:cNvSpPr txBox="1"/>
            <p:nvPr/>
          </p:nvSpPr>
          <p:spPr>
            <a:xfrm>
              <a:off x="9341041" y="3728752"/>
              <a:ext cx="196529" cy="138499"/>
            </a:xfrm>
            <a:prstGeom prst="rect">
              <a:avLst/>
            </a:prstGeom>
          </p:spPr>
          <p:txBody>
            <a:bodyPr vert="horz" wrap="non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0"/>
                </a:spcBef>
              </a:pPr>
              <a:r>
                <a:rPr sz="900" b="1" spc="-35">
                  <a:latin typeface="Ubuntu" panose="020B0504030602030204" pitchFamily="34" charset="0"/>
                  <a:cs typeface="Ubuntu Light"/>
                </a:rPr>
                <a:t>70</a:t>
              </a:r>
              <a:r>
                <a:rPr lang="fr-FR" sz="900" b="1" spc="-35">
                  <a:latin typeface="Ubuntu" panose="020B0504030602030204" pitchFamily="34" charset="0"/>
                  <a:cs typeface="Ubuntu Light"/>
                </a:rPr>
                <a:t>h</a:t>
              </a:r>
              <a:endParaRPr sz="900" b="1">
                <a:latin typeface="Ubuntu" panose="020B0504030602030204" pitchFamily="34" charset="0"/>
                <a:cs typeface="Ubuntu Light"/>
              </a:endParaRPr>
            </a:p>
          </p:txBody>
        </p:sp>
      </p:grpSp>
      <p:grpSp>
        <p:nvGrpSpPr>
          <p:cNvPr id="13" name="Groupe 12">
            <a:extLst>
              <a:ext uri="{FF2B5EF4-FFF2-40B4-BE49-F238E27FC236}">
                <a16:creationId xmlns:a16="http://schemas.microsoft.com/office/drawing/2014/main" id="{9323D0FC-A7CE-1115-2875-0460DD953720}"/>
              </a:ext>
            </a:extLst>
          </p:cNvPr>
          <p:cNvGrpSpPr/>
          <p:nvPr/>
        </p:nvGrpSpPr>
        <p:grpSpPr>
          <a:xfrm>
            <a:off x="9414299" y="5067396"/>
            <a:ext cx="424380" cy="424380"/>
            <a:chOff x="9243611" y="5062232"/>
            <a:chExt cx="424380" cy="424380"/>
          </a:xfrm>
        </p:grpSpPr>
        <p:sp>
          <p:nvSpPr>
            <p:cNvPr id="368" name="object 68">
              <a:extLst>
                <a:ext uri="{FF2B5EF4-FFF2-40B4-BE49-F238E27FC236}">
                  <a16:creationId xmlns:a16="http://schemas.microsoft.com/office/drawing/2014/main" id="{4A452C83-07A5-BA0B-C83E-3DAB77094C97}"/>
                </a:ext>
              </a:extLst>
            </p:cNvPr>
            <p:cNvSpPr/>
            <p:nvPr/>
          </p:nvSpPr>
          <p:spPr>
            <a:xfrm>
              <a:off x="9243611" y="5062232"/>
              <a:ext cx="424380" cy="424380"/>
            </a:xfrm>
            <a:custGeom>
              <a:avLst/>
              <a:gdLst/>
              <a:ahLst/>
              <a:cxnLst/>
              <a:rect l="l" t="t" r="r" b="b"/>
              <a:pathLst>
                <a:path w="703580" h="703579">
                  <a:moveTo>
                    <a:pt x="351669" y="0"/>
                  </a:moveTo>
                  <a:lnTo>
                    <a:pt x="303950" y="3210"/>
                  </a:lnTo>
                  <a:lnTo>
                    <a:pt x="258181" y="12561"/>
                  </a:lnTo>
                  <a:lnTo>
                    <a:pt x="214784" y="27634"/>
                  </a:lnTo>
                  <a:lnTo>
                    <a:pt x="174175" y="48010"/>
                  </a:lnTo>
                  <a:lnTo>
                    <a:pt x="136775" y="73271"/>
                  </a:lnTo>
                  <a:lnTo>
                    <a:pt x="103001" y="102996"/>
                  </a:lnTo>
                  <a:lnTo>
                    <a:pt x="73274" y="136768"/>
                  </a:lnTo>
                  <a:lnTo>
                    <a:pt x="48013" y="174167"/>
                  </a:lnTo>
                  <a:lnTo>
                    <a:pt x="27636" y="214775"/>
                  </a:lnTo>
                  <a:lnTo>
                    <a:pt x="12562" y="258172"/>
                  </a:lnTo>
                  <a:lnTo>
                    <a:pt x="3210" y="303939"/>
                  </a:lnTo>
                  <a:lnTo>
                    <a:pt x="0" y="351659"/>
                  </a:lnTo>
                  <a:lnTo>
                    <a:pt x="3210" y="399378"/>
                  </a:lnTo>
                  <a:lnTo>
                    <a:pt x="12562" y="445145"/>
                  </a:lnTo>
                  <a:lnTo>
                    <a:pt x="27636" y="488542"/>
                  </a:lnTo>
                  <a:lnTo>
                    <a:pt x="48013" y="529150"/>
                  </a:lnTo>
                  <a:lnTo>
                    <a:pt x="73274" y="566549"/>
                  </a:lnTo>
                  <a:lnTo>
                    <a:pt x="103001" y="600321"/>
                  </a:lnTo>
                  <a:lnTo>
                    <a:pt x="136775" y="630047"/>
                  </a:lnTo>
                  <a:lnTo>
                    <a:pt x="174175" y="655307"/>
                  </a:lnTo>
                  <a:lnTo>
                    <a:pt x="214784" y="675683"/>
                  </a:lnTo>
                  <a:lnTo>
                    <a:pt x="258181" y="690756"/>
                  </a:lnTo>
                  <a:lnTo>
                    <a:pt x="303950" y="700107"/>
                  </a:lnTo>
                  <a:lnTo>
                    <a:pt x="351669" y="703318"/>
                  </a:lnTo>
                  <a:lnTo>
                    <a:pt x="399386" y="700107"/>
                  </a:lnTo>
                  <a:lnTo>
                    <a:pt x="445152" y="690756"/>
                  </a:lnTo>
                  <a:lnTo>
                    <a:pt x="488548" y="675683"/>
                  </a:lnTo>
                  <a:lnTo>
                    <a:pt x="529156" y="655307"/>
                  </a:lnTo>
                  <a:lnTo>
                    <a:pt x="566555" y="630047"/>
                  </a:lnTo>
                  <a:lnTo>
                    <a:pt x="600327" y="600321"/>
                  </a:lnTo>
                  <a:lnTo>
                    <a:pt x="630054" y="566549"/>
                  </a:lnTo>
                  <a:lnTo>
                    <a:pt x="655315" y="529150"/>
                  </a:lnTo>
                  <a:lnTo>
                    <a:pt x="675692" y="488542"/>
                  </a:lnTo>
                  <a:lnTo>
                    <a:pt x="690766" y="445145"/>
                  </a:lnTo>
                  <a:lnTo>
                    <a:pt x="700118" y="399378"/>
                  </a:lnTo>
                  <a:lnTo>
                    <a:pt x="703328" y="351659"/>
                  </a:lnTo>
                  <a:lnTo>
                    <a:pt x="700118" y="303939"/>
                  </a:lnTo>
                  <a:lnTo>
                    <a:pt x="690766" y="258172"/>
                  </a:lnTo>
                  <a:lnTo>
                    <a:pt x="675692" y="214775"/>
                  </a:lnTo>
                  <a:lnTo>
                    <a:pt x="655315" y="174167"/>
                  </a:lnTo>
                  <a:lnTo>
                    <a:pt x="630054" y="136768"/>
                  </a:lnTo>
                  <a:lnTo>
                    <a:pt x="600327" y="102996"/>
                  </a:lnTo>
                  <a:lnTo>
                    <a:pt x="566555" y="73271"/>
                  </a:lnTo>
                  <a:lnTo>
                    <a:pt x="529156" y="48010"/>
                  </a:lnTo>
                  <a:lnTo>
                    <a:pt x="488548" y="27634"/>
                  </a:lnTo>
                  <a:lnTo>
                    <a:pt x="445152" y="12561"/>
                  </a:lnTo>
                  <a:lnTo>
                    <a:pt x="399386" y="3210"/>
                  </a:lnTo>
                  <a:lnTo>
                    <a:pt x="351669" y="0"/>
                  </a:lnTo>
                  <a:close/>
                </a:path>
              </a:pathLst>
            </a:custGeom>
            <a:solidFill>
              <a:srgbClr val="FFFFFF">
                <a:alpha val="75000"/>
              </a:srgbClr>
            </a:solidFill>
            <a:ln>
              <a:solidFill>
                <a:srgbClr val="705F9E"/>
              </a:solidFill>
            </a:ln>
          </p:spPr>
          <p:txBody>
            <a:bodyPr wrap="square" lIns="0" tIns="0" rIns="0" bIns="0" rtlCol="0"/>
            <a:lstStyle/>
            <a:p>
              <a:endParaRPr b="1">
                <a:latin typeface="Ubuntu" panose="020B0504030602030204" pitchFamily="34" charset="0"/>
              </a:endParaRPr>
            </a:p>
          </p:txBody>
        </p:sp>
        <p:sp>
          <p:nvSpPr>
            <p:cNvPr id="372" name="object 97">
              <a:extLst>
                <a:ext uri="{FF2B5EF4-FFF2-40B4-BE49-F238E27FC236}">
                  <a16:creationId xmlns:a16="http://schemas.microsoft.com/office/drawing/2014/main" id="{EB6F7060-E9A2-C2BB-BA11-202AE3BEB7EF}"/>
                </a:ext>
              </a:extLst>
            </p:cNvPr>
            <p:cNvSpPr txBox="1"/>
            <p:nvPr/>
          </p:nvSpPr>
          <p:spPr>
            <a:xfrm>
              <a:off x="9341041" y="5209669"/>
              <a:ext cx="235001" cy="138499"/>
            </a:xfrm>
            <a:prstGeom prst="rect">
              <a:avLst/>
            </a:prstGeom>
          </p:spPr>
          <p:txBody>
            <a:bodyPr vert="horz" wrap="non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0"/>
                </a:spcBef>
              </a:pPr>
              <a:r>
                <a:rPr sz="900" b="1" spc="-35">
                  <a:latin typeface="Ubuntu" panose="020B0504030602030204" pitchFamily="34" charset="0"/>
                  <a:cs typeface="Ubuntu Light"/>
                </a:rPr>
                <a:t>35%</a:t>
              </a:r>
              <a:endParaRPr sz="900" b="1">
                <a:latin typeface="Ubuntu" panose="020B0504030602030204" pitchFamily="34" charset="0"/>
                <a:cs typeface="Ubuntu Light"/>
              </a:endParaRPr>
            </a:p>
          </p:txBody>
        </p:sp>
      </p:grpSp>
      <p:sp>
        <p:nvSpPr>
          <p:cNvPr id="373" name="object 98">
            <a:extLst>
              <a:ext uri="{FF2B5EF4-FFF2-40B4-BE49-F238E27FC236}">
                <a16:creationId xmlns:a16="http://schemas.microsoft.com/office/drawing/2014/main" id="{7EBD608C-4A5F-174B-8B72-22C5BB6DCBCE}"/>
              </a:ext>
            </a:extLst>
          </p:cNvPr>
          <p:cNvSpPr txBox="1"/>
          <p:nvPr/>
        </p:nvSpPr>
        <p:spPr>
          <a:xfrm>
            <a:off x="9511729" y="5976707"/>
            <a:ext cx="235001" cy="138499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900" b="1" spc="-35" dirty="0">
                <a:latin typeface="Ubuntu" panose="020B0504030602030204" pitchFamily="34" charset="0"/>
                <a:cs typeface="Ubuntu Light"/>
              </a:rPr>
              <a:t>80%</a:t>
            </a:r>
            <a:endParaRPr sz="900" b="1" dirty="0">
              <a:latin typeface="Ubuntu" panose="020B0504030602030204" pitchFamily="34" charset="0"/>
              <a:cs typeface="Ubuntu Light"/>
            </a:endParaRPr>
          </a:p>
        </p:txBody>
      </p:sp>
      <p:sp>
        <p:nvSpPr>
          <p:cNvPr id="385" name="object 32">
            <a:extLst>
              <a:ext uri="{FF2B5EF4-FFF2-40B4-BE49-F238E27FC236}">
                <a16:creationId xmlns:a16="http://schemas.microsoft.com/office/drawing/2014/main" id="{44BF4212-5469-C5E7-885F-2D6308932856}"/>
              </a:ext>
            </a:extLst>
          </p:cNvPr>
          <p:cNvSpPr/>
          <p:nvPr/>
        </p:nvSpPr>
        <p:spPr>
          <a:xfrm>
            <a:off x="7406948" y="1269095"/>
            <a:ext cx="0" cy="5166480"/>
          </a:xfrm>
          <a:custGeom>
            <a:avLst/>
            <a:gdLst/>
            <a:ahLst/>
            <a:cxnLst/>
            <a:rect l="l" t="t" r="r" b="b"/>
            <a:pathLst>
              <a:path h="8565515">
                <a:moveTo>
                  <a:pt x="0" y="0"/>
                </a:moveTo>
                <a:lnTo>
                  <a:pt x="0" y="8565059"/>
                </a:lnTo>
              </a:path>
            </a:pathLst>
          </a:custGeom>
          <a:ln w="10378">
            <a:solidFill>
              <a:srgbClr val="D3D2F0"/>
            </a:solidFill>
            <a:prstDash val="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2" name="TextBox 391">
            <a:extLst>
              <a:ext uri="{FF2B5EF4-FFF2-40B4-BE49-F238E27FC236}">
                <a16:creationId xmlns:a16="http://schemas.microsoft.com/office/drawing/2014/main" id="{A1398BA4-D18C-AFF5-20CA-8A9FD900FC01}"/>
              </a:ext>
            </a:extLst>
          </p:cNvPr>
          <p:cNvSpPr txBox="1"/>
          <p:nvPr/>
        </p:nvSpPr>
        <p:spPr>
          <a:xfrm>
            <a:off x="2349972" y="5824419"/>
            <a:ext cx="2421051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solidFill>
                  <a:srgbClr val="705F9E"/>
                </a:solidFill>
                <a:latin typeface="Ubuntu Light"/>
                <a:cs typeface="Ubuntu Light"/>
              </a:rPr>
              <a:t>Achats (montants) réalisés auprès de fournisseurs s'engageant à respecter nos standards ESG</a:t>
            </a:r>
            <a:endParaRPr lang="en-US" sz="1100" dirty="0">
              <a:solidFill>
                <a:srgbClr val="705F9E"/>
              </a:solidFill>
            </a:endParaRPr>
          </a:p>
        </p:txBody>
      </p:sp>
      <p:sp>
        <p:nvSpPr>
          <p:cNvPr id="394" name="TextBox 393">
            <a:extLst>
              <a:ext uri="{FF2B5EF4-FFF2-40B4-BE49-F238E27FC236}">
                <a16:creationId xmlns:a16="http://schemas.microsoft.com/office/drawing/2014/main" id="{1F690267-0400-D144-128F-D05AED8AF87E}"/>
              </a:ext>
            </a:extLst>
          </p:cNvPr>
          <p:cNvSpPr txBox="1"/>
          <p:nvPr/>
        </p:nvSpPr>
        <p:spPr>
          <a:xfrm>
            <a:off x="2345210" y="5063537"/>
            <a:ext cx="2196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100" b="1" dirty="0">
                <a:solidFill>
                  <a:srgbClr val="0058AB"/>
                </a:solidFill>
                <a:latin typeface="Ubuntu Light"/>
                <a:cs typeface="Ubuntu Light"/>
              </a:rPr>
              <a:t>Part des femmes </a:t>
            </a:r>
            <a:r>
              <a:rPr lang="en-IN" sz="1100" b="1" dirty="0" err="1">
                <a:solidFill>
                  <a:srgbClr val="0058AB"/>
                </a:solidFill>
                <a:latin typeface="Ubuntu Light"/>
                <a:cs typeface="Ubuntu Light"/>
              </a:rPr>
              <a:t>parmi</a:t>
            </a:r>
            <a:r>
              <a:rPr lang="en-IN" sz="1100" b="1" dirty="0">
                <a:solidFill>
                  <a:srgbClr val="0058AB"/>
                </a:solidFill>
                <a:latin typeface="Ubuntu Light"/>
                <a:cs typeface="Ubuntu Light"/>
              </a:rPr>
              <a:t> les leaders </a:t>
            </a:r>
            <a:r>
              <a:rPr lang="en-IN" sz="1100" b="1" dirty="0" err="1">
                <a:solidFill>
                  <a:srgbClr val="0058AB"/>
                </a:solidFill>
                <a:latin typeface="Ubuntu Light"/>
                <a:cs typeface="Ubuntu Light"/>
              </a:rPr>
              <a:t>exécutifs</a:t>
            </a:r>
            <a:endParaRPr lang="en-IN" sz="1100" b="1" dirty="0">
              <a:solidFill>
                <a:srgbClr val="0058AB"/>
              </a:solidFill>
              <a:latin typeface="Ubuntu Light"/>
              <a:cs typeface="Ubuntu Light"/>
            </a:endParaRPr>
          </a:p>
        </p:txBody>
      </p:sp>
      <p:sp>
        <p:nvSpPr>
          <p:cNvPr id="395" name="TextBox 394">
            <a:extLst>
              <a:ext uri="{FF2B5EF4-FFF2-40B4-BE49-F238E27FC236}">
                <a16:creationId xmlns:a16="http://schemas.microsoft.com/office/drawing/2014/main" id="{8DEE3347-DF4C-1419-B1DA-E239C21594D0}"/>
              </a:ext>
            </a:extLst>
          </p:cNvPr>
          <p:cNvSpPr txBox="1"/>
          <p:nvPr/>
        </p:nvSpPr>
        <p:spPr>
          <a:xfrm>
            <a:off x="2345210" y="4393098"/>
            <a:ext cx="2196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100" b="1" dirty="0">
                <a:solidFill>
                  <a:srgbClr val="0058AB"/>
                </a:solidFill>
                <a:latin typeface="Ubuntu Light"/>
                <a:cs typeface="Ubuntu Light"/>
              </a:rPr>
              <a:t>Part des femmes dans </a:t>
            </a:r>
            <a:r>
              <a:rPr lang="en-IN" sz="1100" b="1" dirty="0" err="1">
                <a:solidFill>
                  <a:srgbClr val="0058AB"/>
                </a:solidFill>
                <a:latin typeface="Ubuntu Light"/>
                <a:cs typeface="Ubuntu Light"/>
              </a:rPr>
              <a:t>nos</a:t>
            </a:r>
            <a:r>
              <a:rPr lang="en-IN" sz="1100" b="1" dirty="0">
                <a:solidFill>
                  <a:srgbClr val="0058AB"/>
                </a:solidFill>
                <a:latin typeface="Ubuntu Light"/>
                <a:cs typeface="Ubuntu Light"/>
              </a:rPr>
              <a:t> </a:t>
            </a:r>
            <a:r>
              <a:rPr lang="en-IN" sz="1100" b="1" dirty="0" err="1">
                <a:solidFill>
                  <a:srgbClr val="0058AB"/>
                </a:solidFill>
                <a:latin typeface="Ubuntu Light"/>
                <a:cs typeface="Ubuntu Light"/>
              </a:rPr>
              <a:t>effectifs</a:t>
            </a:r>
            <a:endParaRPr lang="en-IN" sz="1100" b="1" dirty="0">
              <a:solidFill>
                <a:srgbClr val="0058AB"/>
              </a:solidFill>
              <a:latin typeface="Ubuntu Light"/>
              <a:cs typeface="Ubuntu Light"/>
            </a:endParaRPr>
          </a:p>
        </p:txBody>
      </p:sp>
      <p:sp>
        <p:nvSpPr>
          <p:cNvPr id="396" name="TextBox 395">
            <a:extLst>
              <a:ext uri="{FF2B5EF4-FFF2-40B4-BE49-F238E27FC236}">
                <a16:creationId xmlns:a16="http://schemas.microsoft.com/office/drawing/2014/main" id="{0725D0EE-DC09-2F77-E699-5873EC95626A}"/>
              </a:ext>
            </a:extLst>
          </p:cNvPr>
          <p:cNvSpPr txBox="1"/>
          <p:nvPr/>
        </p:nvSpPr>
        <p:spPr>
          <a:xfrm>
            <a:off x="2340451" y="3632955"/>
            <a:ext cx="2196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100" b="1" dirty="0" err="1">
                <a:solidFill>
                  <a:srgbClr val="0058AB"/>
                </a:solidFill>
                <a:latin typeface="Ubuntu Light"/>
                <a:cs typeface="Ubuntu Light"/>
              </a:rPr>
              <a:t>Heures</a:t>
            </a:r>
            <a:r>
              <a:rPr lang="en-IN" sz="1100" b="1" dirty="0">
                <a:solidFill>
                  <a:srgbClr val="0058AB"/>
                </a:solidFill>
                <a:latin typeface="Ubuntu Light"/>
                <a:cs typeface="Ubuntu Light"/>
              </a:rPr>
              <a:t> de formation par </a:t>
            </a:r>
            <a:r>
              <a:rPr lang="en-IN" sz="1100" b="1" dirty="0" err="1">
                <a:solidFill>
                  <a:srgbClr val="0058AB"/>
                </a:solidFill>
                <a:latin typeface="Ubuntu Light"/>
                <a:cs typeface="Ubuntu Light"/>
              </a:rPr>
              <a:t>collaborateur</a:t>
            </a:r>
            <a:endParaRPr lang="en-IN" sz="1100" b="1" dirty="0">
              <a:solidFill>
                <a:srgbClr val="0058AB"/>
              </a:solidFill>
              <a:latin typeface="Ubuntu Light"/>
              <a:cs typeface="Ubuntu Light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BEEEA1D-BF4B-2897-F74D-96ACEDDA0C8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648365" y="2703896"/>
            <a:ext cx="474468" cy="429281"/>
          </a:xfrm>
          <a:prstGeom prst="rect">
            <a:avLst/>
          </a:prstGeom>
        </p:spPr>
      </p:pic>
      <p:sp>
        <p:nvSpPr>
          <p:cNvPr id="3" name="Titre 2">
            <a:extLst>
              <a:ext uri="{FF2B5EF4-FFF2-40B4-BE49-F238E27FC236}">
                <a16:creationId xmlns:a16="http://schemas.microsoft.com/office/drawing/2014/main" id="{93EDFC29-B648-6423-7CCA-1598C2624AC9}"/>
              </a:ext>
            </a:extLst>
          </p:cNvPr>
          <p:cNvSpPr txBox="1">
            <a:spLocks/>
          </p:cNvSpPr>
          <p:nvPr/>
        </p:nvSpPr>
        <p:spPr>
          <a:xfrm>
            <a:off x="551384" y="372371"/>
            <a:ext cx="11089754" cy="366152"/>
          </a:xfrm>
          <a:prstGeom prst="rect">
            <a:avLst/>
          </a:prstGeom>
        </p:spPr>
        <p:txBody>
          <a:bodyPr vert="horz" lIns="0" tIns="0" rIns="0" bIns="180000" rtlCol="0" anchor="t" anchorCtr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2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FFFFFF"/>
                </a:solidFill>
                <a:latin typeface="Ubuntu Medium" panose="020B0604030602030204" pitchFamily="34" charset="0"/>
              </a:rPr>
              <a:t>P</a:t>
            </a:r>
            <a:r>
              <a:rPr kumimoji="0" lang="en-US" sz="320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buntu Medium" panose="020B0604030602030204" pitchFamily="34" charset="0"/>
              </a:rPr>
              <a:t>erformance</a:t>
            </a:r>
            <a:r>
              <a:rPr kumimoji="0" lang="en-US" sz="320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buntu Medium" panose="020B0604030602030204" pitchFamily="34" charset="0"/>
              </a:rPr>
              <a:t> ESG </a:t>
            </a:r>
            <a:r>
              <a:rPr kumimoji="0" lang="en-US" sz="320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buntu Medium" panose="020B0604030602030204" pitchFamily="34" charset="0"/>
              </a:rPr>
              <a:t>en</a:t>
            </a:r>
            <a:r>
              <a:rPr kumimoji="0" lang="en-US" sz="320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buntu Medium" panose="020B0604030602030204" pitchFamily="34" charset="0"/>
              </a:rPr>
              <a:t> 2025</a:t>
            </a:r>
            <a:endParaRPr kumimoji="0" lang="en-GB" sz="320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Ubuntu Medium" panose="020B060403060203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5339D62-F706-2490-7A81-F66BBE8E71EB}"/>
              </a:ext>
            </a:extLst>
          </p:cNvPr>
          <p:cNvSpPr/>
          <p:nvPr/>
        </p:nvSpPr>
        <p:spPr>
          <a:xfrm>
            <a:off x="7635792" y="5192919"/>
            <a:ext cx="1490400" cy="180000"/>
          </a:xfrm>
          <a:prstGeom prst="rect">
            <a:avLst/>
          </a:prstGeom>
          <a:solidFill>
            <a:srgbClr val="0058A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B189613-B5AF-EBBA-14DA-A3E538E39E3C}"/>
              </a:ext>
            </a:extLst>
          </p:cNvPr>
          <p:cNvSpPr/>
          <p:nvPr/>
        </p:nvSpPr>
        <p:spPr>
          <a:xfrm>
            <a:off x="7635791" y="5960588"/>
            <a:ext cx="1573200" cy="180000"/>
          </a:xfrm>
          <a:prstGeom prst="rect">
            <a:avLst/>
          </a:prstGeom>
          <a:solidFill>
            <a:srgbClr val="705F9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bject 38">
            <a:extLst>
              <a:ext uri="{FF2B5EF4-FFF2-40B4-BE49-F238E27FC236}">
                <a16:creationId xmlns:a16="http://schemas.microsoft.com/office/drawing/2014/main" id="{A6672EA4-080A-E86C-AA3E-46A253EEB527}"/>
              </a:ext>
            </a:extLst>
          </p:cNvPr>
          <p:cNvSpPr/>
          <p:nvPr/>
        </p:nvSpPr>
        <p:spPr>
          <a:xfrm>
            <a:off x="9620848" y="1981427"/>
            <a:ext cx="1182926" cy="45719"/>
          </a:xfrm>
          <a:custGeom>
            <a:avLst/>
            <a:gdLst/>
            <a:ahLst/>
            <a:cxnLst/>
            <a:rect l="l" t="t" r="r" b="b"/>
            <a:pathLst>
              <a:path h="7046595">
                <a:moveTo>
                  <a:pt x="0" y="0"/>
                </a:moveTo>
                <a:lnTo>
                  <a:pt x="0" y="7046424"/>
                </a:lnTo>
              </a:path>
            </a:pathLst>
          </a:custGeom>
          <a:ln w="25400">
            <a:solidFill>
              <a:srgbClr val="9489BD"/>
            </a:solidFill>
            <a:prstDash val="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5" name="object 90">
            <a:extLst>
              <a:ext uri="{FF2B5EF4-FFF2-40B4-BE49-F238E27FC236}">
                <a16:creationId xmlns:a16="http://schemas.microsoft.com/office/drawing/2014/main" id="{92029D05-345F-D46E-BE3B-E8FDACF821B1}"/>
              </a:ext>
            </a:extLst>
          </p:cNvPr>
          <p:cNvSpPr txBox="1"/>
          <p:nvPr/>
        </p:nvSpPr>
        <p:spPr>
          <a:xfrm>
            <a:off x="8291049" y="2126522"/>
            <a:ext cx="424155" cy="229550"/>
          </a:xfrm>
          <a:prstGeom prst="rect">
            <a:avLst/>
          </a:prstGeom>
        </p:spPr>
        <p:txBody>
          <a:bodyPr vert="horz" wrap="non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400" b="1" spc="-50" dirty="0">
                <a:solidFill>
                  <a:schemeClr val="bg1"/>
                </a:solidFill>
                <a:latin typeface="Ubuntu" panose="020B0504030602030204" pitchFamily="34" charset="0"/>
                <a:cs typeface="Ubuntu Light"/>
              </a:rPr>
              <a:t>-</a:t>
            </a:r>
            <a:r>
              <a:rPr sz="1400" b="1" spc="-35" dirty="0">
                <a:solidFill>
                  <a:schemeClr val="bg1"/>
                </a:solidFill>
                <a:latin typeface="Ubuntu" panose="020B0504030602030204" pitchFamily="34" charset="0"/>
                <a:cs typeface="Ubuntu Light"/>
              </a:rPr>
              <a:t>9</a:t>
            </a:r>
            <a:r>
              <a:rPr lang="fr-FR" sz="1400" b="1" spc="-35" dirty="0">
                <a:solidFill>
                  <a:schemeClr val="bg1"/>
                </a:solidFill>
                <a:latin typeface="Ubuntu" panose="020B0504030602030204" pitchFamily="34" charset="0"/>
                <a:cs typeface="Ubuntu Light"/>
              </a:rPr>
              <a:t>4</a:t>
            </a:r>
            <a:r>
              <a:rPr sz="1400" b="1" spc="-35" dirty="0">
                <a:solidFill>
                  <a:schemeClr val="bg1"/>
                </a:solidFill>
                <a:latin typeface="Ubuntu" panose="020B0504030602030204" pitchFamily="34" charset="0"/>
                <a:cs typeface="Ubuntu Light"/>
              </a:rPr>
              <a:t>%</a:t>
            </a:r>
            <a:endParaRPr sz="1400" b="1" dirty="0">
              <a:solidFill>
                <a:schemeClr val="bg1"/>
              </a:solidFill>
              <a:latin typeface="Ubuntu" panose="020B0504030602030204" pitchFamily="34" charset="0"/>
              <a:cs typeface="Ubuntu Light"/>
            </a:endParaRPr>
          </a:p>
        </p:txBody>
      </p:sp>
      <p:sp>
        <p:nvSpPr>
          <p:cNvPr id="336" name="object 91">
            <a:extLst>
              <a:ext uri="{FF2B5EF4-FFF2-40B4-BE49-F238E27FC236}">
                <a16:creationId xmlns:a16="http://schemas.microsoft.com/office/drawing/2014/main" id="{E8C07779-C255-C047-8C01-9F1EE862376D}"/>
              </a:ext>
            </a:extLst>
          </p:cNvPr>
          <p:cNvSpPr txBox="1"/>
          <p:nvPr/>
        </p:nvSpPr>
        <p:spPr>
          <a:xfrm>
            <a:off x="8291049" y="2865958"/>
            <a:ext cx="424155" cy="229550"/>
          </a:xfrm>
          <a:prstGeom prst="rect">
            <a:avLst/>
          </a:prstGeom>
        </p:spPr>
        <p:txBody>
          <a:bodyPr vert="horz" wrap="non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400" b="1" spc="-50" dirty="0">
                <a:solidFill>
                  <a:schemeClr val="bg1"/>
                </a:solidFill>
                <a:latin typeface="Ubuntu" panose="020B0504030602030204" pitchFamily="34" charset="0"/>
                <a:cs typeface="Ubuntu Light"/>
              </a:rPr>
              <a:t>-</a:t>
            </a:r>
            <a:r>
              <a:rPr lang="fr-FR" sz="1400" b="1" spc="-35" dirty="0">
                <a:solidFill>
                  <a:schemeClr val="bg1"/>
                </a:solidFill>
                <a:latin typeface="Ubuntu" panose="020B0504030602030204" pitchFamily="34" charset="0"/>
                <a:cs typeface="Ubuntu Light"/>
              </a:rPr>
              <a:t>70</a:t>
            </a:r>
            <a:r>
              <a:rPr sz="1400" b="1" spc="-35" dirty="0">
                <a:solidFill>
                  <a:schemeClr val="bg1"/>
                </a:solidFill>
                <a:latin typeface="Ubuntu" panose="020B0504030602030204" pitchFamily="34" charset="0"/>
                <a:cs typeface="Ubuntu Light"/>
              </a:rPr>
              <a:t>%</a:t>
            </a:r>
            <a:endParaRPr sz="1400" b="1" dirty="0">
              <a:solidFill>
                <a:schemeClr val="bg1"/>
              </a:solidFill>
              <a:latin typeface="Ubuntu" panose="020B0504030602030204" pitchFamily="34" charset="0"/>
              <a:cs typeface="Ubuntu Light"/>
            </a:endParaRPr>
          </a:p>
        </p:txBody>
      </p:sp>
      <p:sp>
        <p:nvSpPr>
          <p:cNvPr id="337" name="object 92">
            <a:extLst>
              <a:ext uri="{FF2B5EF4-FFF2-40B4-BE49-F238E27FC236}">
                <a16:creationId xmlns:a16="http://schemas.microsoft.com/office/drawing/2014/main" id="{45CB812C-0BDC-DAAD-D90A-DA5C2819C0F0}"/>
              </a:ext>
            </a:extLst>
          </p:cNvPr>
          <p:cNvSpPr txBox="1"/>
          <p:nvPr/>
        </p:nvSpPr>
        <p:spPr>
          <a:xfrm>
            <a:off x="8291049" y="3600875"/>
            <a:ext cx="348172" cy="229550"/>
          </a:xfrm>
          <a:prstGeom prst="rect">
            <a:avLst/>
          </a:prstGeom>
        </p:spPr>
        <p:txBody>
          <a:bodyPr vert="horz" wrap="non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lang="fr-FR" sz="1400" b="1" spc="-40" dirty="0">
                <a:solidFill>
                  <a:schemeClr val="bg1"/>
                </a:solidFill>
                <a:latin typeface="Ubuntu" panose="020B0504030602030204" pitchFamily="34" charset="0"/>
                <a:cs typeface="Ubuntu Light"/>
              </a:rPr>
              <a:t>97.2</a:t>
            </a:r>
            <a:endParaRPr sz="1400" b="1" dirty="0">
              <a:solidFill>
                <a:schemeClr val="bg1"/>
              </a:solidFill>
              <a:latin typeface="Ubuntu" panose="020B0504030602030204" pitchFamily="34" charset="0"/>
              <a:cs typeface="Ubuntu Light"/>
            </a:endParaRPr>
          </a:p>
        </p:txBody>
      </p:sp>
      <p:sp>
        <p:nvSpPr>
          <p:cNvPr id="338" name="object 93">
            <a:extLst>
              <a:ext uri="{FF2B5EF4-FFF2-40B4-BE49-F238E27FC236}">
                <a16:creationId xmlns:a16="http://schemas.microsoft.com/office/drawing/2014/main" id="{7678238D-AC4D-23BF-626B-7B2A6CC2A8A2}"/>
              </a:ext>
            </a:extLst>
          </p:cNvPr>
          <p:cNvSpPr txBox="1"/>
          <p:nvPr/>
        </p:nvSpPr>
        <p:spPr>
          <a:xfrm>
            <a:off x="8291049" y="4339221"/>
            <a:ext cx="503343" cy="229550"/>
          </a:xfrm>
          <a:prstGeom prst="rect">
            <a:avLst/>
          </a:prstGeom>
        </p:spPr>
        <p:txBody>
          <a:bodyPr vert="horz" wrap="non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lang="fr-FR" sz="1400" b="1" spc="-40" dirty="0">
                <a:solidFill>
                  <a:schemeClr val="bg1"/>
                </a:solidFill>
                <a:latin typeface="Ubuntu" panose="020B0504030602030204" pitchFamily="34" charset="0"/>
                <a:cs typeface="Ubuntu Light"/>
              </a:rPr>
              <a:t>40</a:t>
            </a:r>
            <a:r>
              <a:rPr sz="1400" b="1" spc="-40" dirty="0">
                <a:solidFill>
                  <a:schemeClr val="bg1"/>
                </a:solidFill>
                <a:latin typeface="Ubuntu" panose="020B0504030602030204" pitchFamily="34" charset="0"/>
                <a:cs typeface="Ubuntu Light"/>
              </a:rPr>
              <a:t>.</a:t>
            </a:r>
            <a:r>
              <a:rPr lang="fr-FR" sz="1400" b="1" spc="-40" dirty="0">
                <a:solidFill>
                  <a:schemeClr val="bg1"/>
                </a:solidFill>
                <a:latin typeface="Ubuntu" panose="020B0504030602030204" pitchFamily="34" charset="0"/>
                <a:cs typeface="Ubuntu Light"/>
              </a:rPr>
              <a:t>5</a:t>
            </a:r>
            <a:r>
              <a:rPr sz="1400" b="1" spc="-40" dirty="0">
                <a:solidFill>
                  <a:schemeClr val="bg1"/>
                </a:solidFill>
                <a:latin typeface="Ubuntu" panose="020B0504030602030204" pitchFamily="34" charset="0"/>
                <a:cs typeface="Ubuntu Light"/>
              </a:rPr>
              <a:t>%</a:t>
            </a:r>
            <a:endParaRPr sz="1400" b="1" dirty="0">
              <a:solidFill>
                <a:schemeClr val="bg1"/>
              </a:solidFill>
              <a:latin typeface="Ubuntu" panose="020B0504030602030204" pitchFamily="34" charset="0"/>
              <a:cs typeface="Ubuntu Light"/>
            </a:endParaRPr>
          </a:p>
        </p:txBody>
      </p:sp>
      <p:sp>
        <p:nvSpPr>
          <p:cNvPr id="339" name="object 94">
            <a:extLst>
              <a:ext uri="{FF2B5EF4-FFF2-40B4-BE49-F238E27FC236}">
                <a16:creationId xmlns:a16="http://schemas.microsoft.com/office/drawing/2014/main" id="{C61A7C36-8CF7-748B-F961-8DC6E0A89E15}"/>
              </a:ext>
            </a:extLst>
          </p:cNvPr>
          <p:cNvSpPr txBox="1"/>
          <p:nvPr/>
        </p:nvSpPr>
        <p:spPr>
          <a:xfrm>
            <a:off x="8299213" y="5159863"/>
            <a:ext cx="512961" cy="229550"/>
          </a:xfrm>
          <a:prstGeom prst="rect">
            <a:avLst/>
          </a:prstGeom>
        </p:spPr>
        <p:txBody>
          <a:bodyPr vert="horz" wrap="non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lang="fr-FR" sz="1400" b="1" spc="-25" dirty="0">
                <a:solidFill>
                  <a:schemeClr val="bg1"/>
                </a:solidFill>
                <a:latin typeface="Ubuntu" panose="020B0504030602030204" pitchFamily="34" charset="0"/>
                <a:cs typeface="Ubuntu Light"/>
              </a:rPr>
              <a:t>30.5</a:t>
            </a:r>
            <a:r>
              <a:rPr sz="1400" b="1" spc="-25" dirty="0">
                <a:solidFill>
                  <a:schemeClr val="bg1"/>
                </a:solidFill>
                <a:latin typeface="Ubuntu" panose="020B0504030602030204" pitchFamily="34" charset="0"/>
                <a:cs typeface="Ubuntu Light"/>
              </a:rPr>
              <a:t>%</a:t>
            </a:r>
            <a:endParaRPr sz="1400" b="1" dirty="0">
              <a:solidFill>
                <a:schemeClr val="bg1"/>
              </a:solidFill>
              <a:latin typeface="Ubuntu" panose="020B0504030602030204" pitchFamily="34" charset="0"/>
              <a:cs typeface="Ubuntu Light"/>
            </a:endParaRPr>
          </a:p>
        </p:txBody>
      </p:sp>
      <p:sp>
        <p:nvSpPr>
          <p:cNvPr id="340" name="object 95">
            <a:extLst>
              <a:ext uri="{FF2B5EF4-FFF2-40B4-BE49-F238E27FC236}">
                <a16:creationId xmlns:a16="http://schemas.microsoft.com/office/drawing/2014/main" id="{4F813DE7-4427-73EA-6927-7E5A8C75DC1F}"/>
              </a:ext>
            </a:extLst>
          </p:cNvPr>
          <p:cNvSpPr txBox="1"/>
          <p:nvPr/>
        </p:nvSpPr>
        <p:spPr>
          <a:xfrm>
            <a:off x="8299213" y="5925261"/>
            <a:ext cx="373500" cy="229550"/>
          </a:xfrm>
          <a:prstGeom prst="rect">
            <a:avLst/>
          </a:prstGeom>
        </p:spPr>
        <p:txBody>
          <a:bodyPr vert="horz" wrap="non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lang="fr-FR" sz="1400" b="1" spc="-25" dirty="0">
                <a:solidFill>
                  <a:schemeClr val="bg1"/>
                </a:solidFill>
                <a:latin typeface="Ubuntu" panose="020B0504030602030204" pitchFamily="34" charset="0"/>
                <a:cs typeface="Ubuntu Light"/>
              </a:rPr>
              <a:t>72</a:t>
            </a:r>
            <a:r>
              <a:rPr sz="1400" b="1" spc="-25" dirty="0">
                <a:solidFill>
                  <a:schemeClr val="bg1"/>
                </a:solidFill>
                <a:latin typeface="Ubuntu" panose="020B0504030602030204" pitchFamily="34" charset="0"/>
                <a:cs typeface="Ubuntu Light"/>
              </a:rPr>
              <a:t>%</a:t>
            </a:r>
            <a:endParaRPr sz="1400" b="1" dirty="0">
              <a:solidFill>
                <a:schemeClr val="bg1"/>
              </a:solidFill>
              <a:latin typeface="Ubuntu" panose="020B0504030602030204" pitchFamily="34" charset="0"/>
              <a:cs typeface="Ubuntu Light"/>
            </a:endParaRPr>
          </a:p>
        </p:txBody>
      </p:sp>
      <p:sp>
        <p:nvSpPr>
          <p:cNvPr id="18" name="Oval 19">
            <a:extLst>
              <a:ext uri="{FF2B5EF4-FFF2-40B4-BE49-F238E27FC236}">
                <a16:creationId xmlns:a16="http://schemas.microsoft.com/office/drawing/2014/main" id="{13330F52-09B6-A524-3427-A95BA92F01D0}"/>
              </a:ext>
            </a:extLst>
          </p:cNvPr>
          <p:cNvSpPr/>
          <p:nvPr/>
        </p:nvSpPr>
        <p:spPr>
          <a:xfrm>
            <a:off x="582322" y="2251089"/>
            <a:ext cx="504000" cy="473506"/>
          </a:xfrm>
          <a:prstGeom prst="ellipse">
            <a:avLst/>
          </a:prstGeom>
          <a:solidFill>
            <a:srgbClr val="01828E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Ubuntu" panose="020B0504030602030204" pitchFamily="34" charset="0"/>
              </a:rPr>
              <a:t>E</a:t>
            </a:r>
          </a:p>
        </p:txBody>
      </p:sp>
      <p:sp>
        <p:nvSpPr>
          <p:cNvPr id="24" name="TextBox 395">
            <a:extLst>
              <a:ext uri="{FF2B5EF4-FFF2-40B4-BE49-F238E27FC236}">
                <a16:creationId xmlns:a16="http://schemas.microsoft.com/office/drawing/2014/main" id="{4955ED92-6330-2EBA-701A-3663E70511FB}"/>
              </a:ext>
            </a:extLst>
          </p:cNvPr>
          <p:cNvSpPr txBox="1"/>
          <p:nvPr/>
        </p:nvSpPr>
        <p:spPr>
          <a:xfrm>
            <a:off x="2352130" y="1877863"/>
            <a:ext cx="219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100" b="1" dirty="0">
                <a:solidFill>
                  <a:srgbClr val="00828E"/>
                </a:solidFill>
                <a:latin typeface="Ubuntu Light"/>
                <a:cs typeface="Ubuntu Light"/>
              </a:rPr>
              <a:t>Scope 1 &amp; 2 – </a:t>
            </a:r>
            <a:r>
              <a:rPr lang="en-IN" sz="1100" b="1" dirty="0" err="1">
                <a:solidFill>
                  <a:srgbClr val="00828E"/>
                </a:solidFill>
                <a:latin typeface="Ubuntu Light"/>
                <a:cs typeface="Ubuntu Light"/>
              </a:rPr>
              <a:t>émissions</a:t>
            </a:r>
            <a:r>
              <a:rPr lang="en-IN" sz="1100" b="1" dirty="0">
                <a:solidFill>
                  <a:srgbClr val="00828E"/>
                </a:solidFill>
                <a:latin typeface="Ubuntu Light"/>
                <a:cs typeface="Ubuntu Light"/>
              </a:rPr>
              <a:t> </a:t>
            </a:r>
            <a:r>
              <a:rPr lang="en-IN" sz="1100" b="1" dirty="0" err="1">
                <a:solidFill>
                  <a:srgbClr val="00828E"/>
                </a:solidFill>
                <a:latin typeface="Ubuntu Light"/>
                <a:cs typeface="Ubuntu Light"/>
              </a:rPr>
              <a:t>totales</a:t>
            </a:r>
            <a:endParaRPr lang="en-IN" sz="1100" b="1" dirty="0">
              <a:solidFill>
                <a:srgbClr val="00828E"/>
              </a:solidFill>
              <a:latin typeface="Ubuntu Light"/>
              <a:cs typeface="Ubuntu Light"/>
            </a:endParaRPr>
          </a:p>
          <a:p>
            <a:r>
              <a:rPr lang="en-IN" sz="700" dirty="0">
                <a:solidFill>
                  <a:srgbClr val="00828E"/>
                </a:solidFill>
                <a:latin typeface="Ubuntu Light"/>
                <a:cs typeface="Ubuntu Light"/>
              </a:rPr>
              <a:t>(</a:t>
            </a:r>
            <a:r>
              <a:rPr lang="en-IN" sz="700" dirty="0" err="1">
                <a:solidFill>
                  <a:srgbClr val="00828E"/>
                </a:solidFill>
                <a:latin typeface="Ubuntu Light"/>
                <a:cs typeface="Ubuntu Light"/>
              </a:rPr>
              <a:t>tCO₂e</a:t>
            </a:r>
            <a:r>
              <a:rPr lang="en-IN" sz="700" dirty="0">
                <a:solidFill>
                  <a:srgbClr val="00828E"/>
                </a:solidFill>
                <a:latin typeface="Ubuntu Light"/>
                <a:cs typeface="Ubuntu Light"/>
              </a:rPr>
              <a:t>)</a:t>
            </a:r>
          </a:p>
        </p:txBody>
      </p:sp>
      <p:sp>
        <p:nvSpPr>
          <p:cNvPr id="25" name="TextBox 395">
            <a:extLst>
              <a:ext uri="{FF2B5EF4-FFF2-40B4-BE49-F238E27FC236}">
                <a16:creationId xmlns:a16="http://schemas.microsoft.com/office/drawing/2014/main" id="{C2A63567-062E-E388-F68E-D3B70C48666B}"/>
              </a:ext>
            </a:extLst>
          </p:cNvPr>
          <p:cNvSpPr txBox="1"/>
          <p:nvPr/>
        </p:nvSpPr>
        <p:spPr>
          <a:xfrm>
            <a:off x="2349973" y="2753211"/>
            <a:ext cx="2196000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00828E"/>
                </a:solidFill>
                <a:latin typeface="Ubuntu Light"/>
                <a:cs typeface="Ubuntu Light"/>
              </a:rPr>
              <a:t>Scope 3 – </a:t>
            </a:r>
            <a:r>
              <a:rPr lang="en-US" sz="1100" b="1" dirty="0" err="1">
                <a:solidFill>
                  <a:srgbClr val="00828E"/>
                </a:solidFill>
                <a:latin typeface="Ubuntu Light"/>
                <a:cs typeface="Ubuntu Light"/>
              </a:rPr>
              <a:t>déplacements</a:t>
            </a:r>
            <a:r>
              <a:rPr lang="en-US" sz="1100" b="1" dirty="0">
                <a:solidFill>
                  <a:srgbClr val="00828E"/>
                </a:solidFill>
                <a:latin typeface="Ubuntu Light"/>
                <a:cs typeface="Ubuntu Light"/>
              </a:rPr>
              <a:t> </a:t>
            </a:r>
            <a:r>
              <a:rPr lang="en-US" sz="1100" b="1" dirty="0" err="1">
                <a:solidFill>
                  <a:srgbClr val="00828E"/>
                </a:solidFill>
                <a:latin typeface="Ubuntu Light"/>
                <a:cs typeface="Ubuntu Light"/>
              </a:rPr>
              <a:t>professionnels</a:t>
            </a:r>
            <a:endParaRPr lang="en-US" sz="1100" b="1" dirty="0">
              <a:solidFill>
                <a:srgbClr val="00828E"/>
              </a:solidFill>
              <a:latin typeface="Ubuntu Light"/>
              <a:cs typeface="Ubuntu Light"/>
            </a:endParaRPr>
          </a:p>
          <a:p>
            <a:r>
              <a:rPr lang="en-US" sz="700" dirty="0">
                <a:solidFill>
                  <a:srgbClr val="00828E"/>
                </a:solidFill>
                <a:latin typeface="Ubuntu Light"/>
                <a:cs typeface="Ubuntu Light"/>
              </a:rPr>
              <a:t>(</a:t>
            </a:r>
            <a:r>
              <a:rPr lang="en-US" sz="700" dirty="0" err="1">
                <a:solidFill>
                  <a:srgbClr val="00828E"/>
                </a:solidFill>
                <a:latin typeface="Ubuntu Light"/>
                <a:cs typeface="Ubuntu Light"/>
              </a:rPr>
              <a:t>tCO₂e</a:t>
            </a:r>
            <a:r>
              <a:rPr lang="en-US" sz="700" dirty="0">
                <a:solidFill>
                  <a:srgbClr val="00828E"/>
                </a:solidFill>
                <a:latin typeface="Ubuntu Light"/>
                <a:cs typeface="Ubuntu Light"/>
              </a:rPr>
              <a:t> par </a:t>
            </a:r>
            <a:r>
              <a:rPr lang="en-US" sz="700" dirty="0" err="1">
                <a:solidFill>
                  <a:srgbClr val="00828E"/>
                </a:solidFill>
                <a:latin typeface="Ubuntu Light"/>
                <a:cs typeface="Ubuntu Light"/>
              </a:rPr>
              <a:t>collaborateur</a:t>
            </a:r>
            <a:r>
              <a:rPr lang="en-US" sz="700" dirty="0">
                <a:solidFill>
                  <a:srgbClr val="00828E"/>
                </a:solidFill>
                <a:latin typeface="Ubuntu Light"/>
                <a:cs typeface="Ubuntu Light"/>
              </a:rPr>
              <a:t>)</a:t>
            </a: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10735E36-44BF-0AFA-3E76-2FF5E295A0B5}"/>
              </a:ext>
            </a:extLst>
          </p:cNvPr>
          <p:cNvSpPr/>
          <p:nvPr/>
        </p:nvSpPr>
        <p:spPr>
          <a:xfrm>
            <a:off x="582322" y="4247562"/>
            <a:ext cx="504000" cy="504000"/>
          </a:xfrm>
          <a:prstGeom prst="ellipse">
            <a:avLst/>
          </a:prstGeom>
          <a:solidFill>
            <a:srgbClr val="095AA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Ubuntu" panose="020B0504030602030204" pitchFamily="34" charset="0"/>
              </a:rPr>
              <a:t>S</a:t>
            </a:r>
          </a:p>
        </p:txBody>
      </p:sp>
      <p:sp>
        <p:nvSpPr>
          <p:cNvPr id="28" name="Oval 29">
            <a:extLst>
              <a:ext uri="{FF2B5EF4-FFF2-40B4-BE49-F238E27FC236}">
                <a16:creationId xmlns:a16="http://schemas.microsoft.com/office/drawing/2014/main" id="{DD02DFD0-E49C-62D4-A00D-6C9162CD2A18}"/>
              </a:ext>
            </a:extLst>
          </p:cNvPr>
          <p:cNvSpPr/>
          <p:nvPr/>
        </p:nvSpPr>
        <p:spPr>
          <a:xfrm>
            <a:off x="582322" y="5835420"/>
            <a:ext cx="504000" cy="504000"/>
          </a:xfrm>
          <a:prstGeom prst="ellipse">
            <a:avLst/>
          </a:prstGeom>
          <a:solidFill>
            <a:srgbClr val="71609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Ubuntu" panose="020B0504030602030204" pitchFamily="34" charset="0"/>
              </a:rPr>
              <a:t>G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0FE0F365-AB23-AB04-DE03-7A263421D3CE}"/>
              </a:ext>
            </a:extLst>
          </p:cNvPr>
          <p:cNvSpPr txBox="1"/>
          <p:nvPr/>
        </p:nvSpPr>
        <p:spPr>
          <a:xfrm>
            <a:off x="959351" y="6471008"/>
            <a:ext cx="10957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latin typeface="Ubuntu" panose="020B0504030602030204" pitchFamily="34" charset="0"/>
              </a:rPr>
              <a:t>*</a:t>
            </a:r>
            <a:r>
              <a:rPr lang="fr-FR" sz="900" dirty="0">
                <a:effectLst/>
                <a:latin typeface="Ubuntu" panose="020B0504030602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Les indicateurs présentés ici constituent une partie des indicateurs issus de la Politique ESG publiée en 2025. L’ensemble des indicateurs liés à cette politique est disponible dans le communiqué de presse</a:t>
            </a:r>
            <a:endParaRPr lang="fr-FR" sz="900" dirty="0">
              <a:effectLst/>
              <a:latin typeface="Ubuntu" panose="020B0504030602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r"/>
            <a:endParaRPr lang="en-US" sz="900" dirty="0">
              <a:latin typeface="Ubuntu" panose="020B05040306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43277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Metadata/LabelInfo.xml><?xml version="1.0" encoding="utf-8"?>
<clbl:labelList xmlns:clbl="http://schemas.microsoft.com/office/2020/mipLabelMetadata">
  <clbl:label id="{0ffa499d-8334-4b45-bbba-5ec17299202b}" enabled="1" method="Privileged" siteId="{76a2ae5a-9f00-4f6b-95ed-5d33d77c4d61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8416</TotalTime>
  <Words>177</Words>
  <Application>Microsoft Office PowerPoint</Application>
  <PresentationFormat>Grand écran</PresentationFormat>
  <Paragraphs>60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8" baseType="lpstr">
      <vt:lpstr>Aptos</vt:lpstr>
      <vt:lpstr>Calibri</vt:lpstr>
      <vt:lpstr>Times New Roman</vt:lpstr>
      <vt:lpstr>Ubuntu</vt:lpstr>
      <vt:lpstr>Ubuntu Light</vt:lpstr>
      <vt:lpstr>Ubuntu Medium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MICHAUD, Clémence</dc:creator>
  <cp:lastModifiedBy>GRUX, Victoire</cp:lastModifiedBy>
  <cp:revision>10</cp:revision>
  <dcterms:created xsi:type="dcterms:W3CDTF">2026-01-28T09:11:08Z</dcterms:created>
  <dcterms:modified xsi:type="dcterms:W3CDTF">2026-02-11T11:04:28Z</dcterms:modified>
</cp:coreProperties>
</file>